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oboto"/>
      <p:regular r:id="rId34"/>
      <p:bold r:id="rId35"/>
      <p:italic r:id="rId36"/>
      <p:boldItalic r:id="rId37"/>
    </p:embeddedFont>
    <p:embeddedFont>
      <p:font typeface="PT Sans Narrow"/>
      <p:regular r:id="rId38"/>
      <p:bold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55B590-9668-4CCF-8EA5-D9BECD73712A}">
  <a:tblStyle styleId="{C755B590-9668-4CCF-8EA5-D9BECD73712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4.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OpenSans-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39" Type="http://schemas.openxmlformats.org/officeDocument/2006/relationships/font" Target="fonts/PTSansNarrow-bold.fntdata"/><Relationship Id="rId16" Type="http://schemas.openxmlformats.org/officeDocument/2006/relationships/slide" Target="slides/slide10.xml"/><Relationship Id="rId38" Type="http://schemas.openxmlformats.org/officeDocument/2006/relationships/font" Target="fonts/PTSansNarrow-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ahoo.com/now/global-sportswear-market-worth-365-134400496.html?guccounter=1&amp;guce_referrer=aHR0cHM6Ly93d3cuZ29vZ2xlLmNvbS8&amp;guce_referrer_sig=AQAAADB8QH1iLPqahIN-tY44rETVZlkg9hZTWWhpq40JcugXLA7MLH_ekI4r_0L5Sen73PLitjBOKTfTmPioOiOmVLn_WPf86oaUQKrMEW1h5rxzFiMwc2pDO_LmLbr8uBvsRuCfYD69ykXeqlurKAHcQNxBYr2ijjV6w_TeM-Q6CbG_" TargetMode="External"/><Relationship Id="rId3" Type="http://schemas.openxmlformats.org/officeDocument/2006/relationships/hyperlink" Target="https://www.grandviewresearch.com/industry-analysis/athletic-footwear-market" TargetMode="External"/><Relationship Id="rId4" Type="http://schemas.openxmlformats.org/officeDocument/2006/relationships/hyperlink" Target="https://www.grandviewresearch.com/industry-analysis/activewear-market-report"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would like to say good morning and thank you for you being here. Today we are going to present our regression model, the results it produced, and provide a financial impact estimate.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25e7517ba6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25e7517ba6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Gage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25e7517ba6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25e7517ba6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Gage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25e7517ba6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25e7517ba6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4897e44cd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4897e44cd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we get into the specifics on how the model worked, it is important to lay out the variables we used for it first to provide context for what is essentially the bedrock of our logistic regression. </a:t>
            </a:r>
            <a:r>
              <a:rPr lang="en"/>
              <a:t>Our dependent variable was the reassignment count, which is fundamentally what we are trying to predict with our model. </a:t>
            </a:r>
            <a:r>
              <a:rPr lang="en"/>
              <a:t>Af</a:t>
            </a:r>
            <a:r>
              <a:rPr lang="en"/>
              <a:t>ter</a:t>
            </a:r>
            <a:r>
              <a:rPr lang="en"/>
              <a:t> going through multiple variations we settled on a set of 9 independent variables that we believed would provide useful results.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chunk of those variables included Impact, Priority, and Urgency, which represented how serious the ticket was thought to be from the perspective of whomever made the ticket. We believed that it was reasonable to assume that the reported seriousness of a given problem would be a factor that would influence the </a:t>
            </a:r>
            <a:r>
              <a:rPr lang="en"/>
              <a:t>likelihood</a:t>
            </a:r>
            <a:r>
              <a:rPr lang="en"/>
              <a:t> of a ticket being </a:t>
            </a:r>
            <a:r>
              <a:rPr lang="en"/>
              <a:t>reassigned</a:t>
            </a:r>
            <a:r>
              <a:rPr lang="en"/>
              <a:t>. As a small sidenote, we did end up having to edit these three variables to reduce redundancy by removing their number category and just keeping their text description for when we ran them through the regression.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second portion of </a:t>
            </a:r>
            <a:r>
              <a:rPr lang="en"/>
              <a:t>independent</a:t>
            </a:r>
            <a:r>
              <a:rPr lang="en"/>
              <a:t> variables we chose, which included SLA Type, Service, Subverice, Category, and Ticket Type provided information on what system was being affected by the issue detailed in the ticket. By feeding the model variables like these it could potentially pick up on patterns where certain combinations of system issues hint at whether it would be later reassigned or not.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last two independent variables which we chose were country and market. These variables are just pointing out the region of origin for each ticket. Given how other issues at Adidas are known to have had regional components to them, such as the power outage issue in the Americas that was brought up a while back, it did not seem like a bad idea to include some of those variables in the model to see if it later helped boost predictive accuracy.</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4f8d52d587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4f8d52d58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4897e44cd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4897e44cd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54db9fcd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254db9fcd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25e7517ba6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25e7517ba6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we can see the Features used to produce our model. the feature importance plot shows "SLA Type_Business Critical-" at the top with the highest normalized importance, it means that the presence or absence of the "Business Critical" category within the "SLA Type" attribute has the highest importance in our model in predicting the target variable (</a:t>
            </a:r>
            <a:r>
              <a:rPr b="1" lang="en"/>
              <a:t>whether an incident is reassigned or not</a:t>
            </a:r>
            <a:r>
              <a:rPr lang="en"/>
              <a:t>). In summary, knowing the feature importance, particularly the importance of "SLA Type_Business Critical-," provides valuable insights into the factors driving incident reassignments and can inform decision-making, process optimization, and business targeted actions to improve incident management.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49d8856ad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49d8856ad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Courtney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26d3e1969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26d3e1969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Courtney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25e7517b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25e7517b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Mobility Foresights</a:t>
            </a:r>
            <a:endParaRPr/>
          </a:p>
          <a:p>
            <a:pPr indent="0" lvl="0" marL="0" rtl="0" algn="l">
              <a:spcBef>
                <a:spcPts val="0"/>
              </a:spcBef>
              <a:spcAft>
                <a:spcPts val="0"/>
              </a:spcAft>
              <a:buNone/>
            </a:pPr>
            <a:r>
              <a:rPr lang="en" u="sng">
                <a:solidFill>
                  <a:schemeClr val="hlink"/>
                </a:solidFill>
                <a:hlinkClick r:id="rId2"/>
              </a:rPr>
              <a:t>https://www.yahoo.com/now/global-sportswear-market-worth-365-134400496.html?guccounter=1&amp;guce_referrer=aHR0cHM6Ly93d3cuZ29vZ2xlLmNvbS8&amp;guce_referrer_sig=AQAAADB8QH1iLPqahIN-tY44rETVZlkg9hZTWWhpq40JcugXLA7MLH_ekI4r_0L5Sen73PLitjBOKTfTmPioOiOmVLn_WPf86oaUQKrMEW1h5rxzFiMwc2pDO_LmLbr8uBvsRuCfYD69ykXeqlurKAHcQNxBYr2ijjV6w_TeM-Q6CbG_</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Grand View Research</a:t>
            </a:r>
            <a:endParaRPr/>
          </a:p>
          <a:p>
            <a:pPr indent="0" lvl="0" marL="0" rtl="0" algn="l">
              <a:spcBef>
                <a:spcPts val="0"/>
              </a:spcBef>
              <a:spcAft>
                <a:spcPts val="0"/>
              </a:spcAft>
              <a:buNone/>
            </a:pPr>
            <a:r>
              <a:rPr lang="en" u="sng">
                <a:solidFill>
                  <a:schemeClr val="hlink"/>
                </a:solidFill>
                <a:hlinkClick r:id="rId3"/>
              </a:rPr>
              <a:t>https://www.grandviewresearch.com/industry-analysis/athletic-footwear-market</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4"/>
              </a:rPr>
              <a:t>https://www.grandviewresearch.com/industry-analysis/activewear-market-report</a:t>
            </a: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25e7517ba6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25e7517ba6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74151"/>
                </a:solidFill>
                <a:highlight>
                  <a:srgbClr val="F7F7F8"/>
                </a:highlight>
                <a:latin typeface="Roboto"/>
                <a:ea typeface="Roboto"/>
                <a:cs typeface="Roboto"/>
                <a:sym typeface="Roboto"/>
              </a:rPr>
              <a:t>Courtney</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 sz="1200">
                <a:solidFill>
                  <a:srgbClr val="374151"/>
                </a:solidFill>
                <a:highlight>
                  <a:srgbClr val="F7F7F8"/>
                </a:highlight>
                <a:latin typeface="Roboto"/>
                <a:ea typeface="Roboto"/>
                <a:cs typeface="Roboto"/>
                <a:sym typeface="Roboto"/>
              </a:rPr>
              <a:t>We know for a fact that when a ticket is reassigned it almost always costs more money to resolve. Beyond that, you have to consider that every minute a ticket goes unresolved, it is harming an Adidas operations ability to bring in revenue. When trying to determine how much our model could save Adidas in labor, we had to make some assumptions to get our estimates as we lack exact figures. We based this estimate on the idea that every time the model correctly predicts that a ticket will be reassigned it saves on average about $1,000 as a lower level IT person does not spend their time on it to begin with. That being said, when the model wrongly predicts a reassignment, it could cost Adidas as much as $833. When you take the costs and savings together though, you end up with that top line figure of $476,000 in savings per year.</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b="1" lang="en"/>
              <a:t>Found from chat GPT for adidas retail store sales:</a:t>
            </a:r>
            <a:endParaRPr b="1"/>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200">
                <a:solidFill>
                  <a:srgbClr val="374151"/>
                </a:solidFill>
                <a:highlight>
                  <a:srgbClr val="F7F7F8"/>
                </a:highlight>
                <a:latin typeface="Roboto"/>
                <a:ea typeface="Roboto"/>
                <a:cs typeface="Roboto"/>
                <a:sym typeface="Roboto"/>
              </a:rPr>
              <a:t>For an average Adidas retail store, the estimated daily sales can vary based on the factors mentioned earlier. However, to provide you with a rough estimate, we can consider a range of $5,000 to $15,000 in sales per day for an average Adidas store.</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rPr lang="en" sz="1200">
                <a:solidFill>
                  <a:srgbClr val="374151"/>
                </a:solidFill>
                <a:highlight>
                  <a:srgbClr val="F7F7F8"/>
                </a:highlight>
                <a:latin typeface="Roboto"/>
                <a:ea typeface="Roboto"/>
                <a:cs typeface="Roboto"/>
                <a:sym typeface="Roboto"/>
              </a:rPr>
              <a:t>It's important to note that this estimate is a general approximation and can still be influenced by various factors. Factors such as store location, size, customer demographics, product assortment, marketing efforts, and seasonal trends can impact the actual daily sales.</a:t>
            </a:r>
            <a:endParaRPr sz="12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rPr b="1" lang="en" sz="1200">
                <a:solidFill>
                  <a:srgbClr val="374151"/>
                </a:solidFill>
                <a:highlight>
                  <a:srgbClr val="F7F7F8"/>
                </a:highlight>
                <a:latin typeface="Roboto"/>
                <a:ea typeface="Roboto"/>
                <a:cs typeface="Roboto"/>
                <a:sym typeface="Roboto"/>
              </a:rPr>
              <a:t>Calculation:</a:t>
            </a:r>
            <a:endParaRPr b="1"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 sz="1200">
                <a:solidFill>
                  <a:srgbClr val="374151"/>
                </a:solidFill>
                <a:highlight>
                  <a:srgbClr val="F7F7F8"/>
                </a:highlight>
                <a:latin typeface="Roboto"/>
                <a:ea typeface="Roboto"/>
                <a:cs typeface="Roboto"/>
                <a:sym typeface="Roboto"/>
              </a:rPr>
              <a:t>For this calculate, I took the middle range from ChatGPT: assume avg sales of $10,000 per day in sales for an adidas retail store</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 sz="1200">
                <a:solidFill>
                  <a:srgbClr val="374151"/>
                </a:solidFill>
                <a:highlight>
                  <a:srgbClr val="F7F7F8"/>
                </a:highlight>
                <a:latin typeface="Roboto"/>
                <a:ea typeface="Roboto"/>
                <a:cs typeface="Roboto"/>
                <a:sym typeface="Roboto"/>
              </a:rPr>
              <a:t>Estimate downtime from incidents: I used the </a:t>
            </a:r>
            <a:r>
              <a:rPr b="1" lang="en" sz="1200">
                <a:solidFill>
                  <a:srgbClr val="374151"/>
                </a:solidFill>
                <a:highlight>
                  <a:srgbClr val="F7F7F8"/>
                </a:highlight>
                <a:latin typeface="Roboto"/>
                <a:ea typeface="Roboto"/>
                <a:cs typeface="Roboto"/>
                <a:sym typeface="Roboto"/>
              </a:rPr>
              <a:t>Critical (Priority 1) </a:t>
            </a:r>
            <a:r>
              <a:rPr lang="en" sz="1200">
                <a:solidFill>
                  <a:srgbClr val="374151"/>
                </a:solidFill>
                <a:highlight>
                  <a:srgbClr val="F7F7F8"/>
                </a:highlight>
                <a:latin typeface="Roboto"/>
                <a:ea typeface="Roboto"/>
                <a:cs typeface="Roboto"/>
                <a:sym typeface="Roboto"/>
              </a:rPr>
              <a:t>incidents for the retail category only (“RTL Retail User” = TRUE). I used the critical incidents because these are likely the ones causing the most disruptions at the stores (assume critical incidents cause the most lost sales)</a:t>
            </a:r>
            <a:br>
              <a:rPr lang="en" sz="1200">
                <a:solidFill>
                  <a:srgbClr val="374151"/>
                </a:solidFill>
                <a:highlight>
                  <a:srgbClr val="F7F7F8"/>
                </a:highlight>
                <a:latin typeface="Roboto"/>
                <a:ea typeface="Roboto"/>
                <a:cs typeface="Roboto"/>
                <a:sym typeface="Roboto"/>
              </a:rPr>
            </a:br>
            <a:r>
              <a:rPr lang="en" sz="1200">
                <a:solidFill>
                  <a:srgbClr val="374151"/>
                </a:solidFill>
                <a:highlight>
                  <a:srgbClr val="F7F7F8"/>
                </a:highlight>
                <a:latin typeface="Roboto"/>
                <a:ea typeface="Roboto"/>
                <a:cs typeface="Roboto"/>
                <a:sym typeface="Roboto"/>
              </a:rPr>
              <a:t>	Avg resolve time for non-reassigned tickets = 1109 minutes (18.48 hours)</a:t>
            </a:r>
            <a:endParaRPr sz="1200">
              <a:solidFill>
                <a:srgbClr val="374151"/>
              </a:solidFill>
              <a:highlight>
                <a:srgbClr val="F7F7F8"/>
              </a:highlight>
              <a:latin typeface="Roboto"/>
              <a:ea typeface="Roboto"/>
              <a:cs typeface="Roboto"/>
              <a:sym typeface="Roboto"/>
            </a:endParaRPr>
          </a:p>
          <a:p>
            <a:pPr indent="457200" lvl="0" marL="0" rtl="0" algn="l">
              <a:spcBef>
                <a:spcPts val="0"/>
              </a:spcBef>
              <a:spcAft>
                <a:spcPts val="0"/>
              </a:spcAft>
              <a:buNone/>
            </a:pPr>
            <a:r>
              <a:rPr lang="en" sz="1200">
                <a:solidFill>
                  <a:srgbClr val="374151"/>
                </a:solidFill>
                <a:highlight>
                  <a:srgbClr val="F7F7F8"/>
                </a:highlight>
                <a:latin typeface="Roboto"/>
                <a:ea typeface="Roboto"/>
                <a:cs typeface="Roboto"/>
                <a:sym typeface="Roboto"/>
              </a:rPr>
              <a:t>Avg resolve time for reassigned tickets = 3574 minutes (59.57 hours)</a:t>
            </a:r>
            <a:endParaRPr sz="1200">
              <a:solidFill>
                <a:srgbClr val="374151"/>
              </a:solidFill>
              <a:highlight>
                <a:srgbClr val="F7F7F8"/>
              </a:highlight>
              <a:latin typeface="Roboto"/>
              <a:ea typeface="Roboto"/>
              <a:cs typeface="Roboto"/>
              <a:sym typeface="Roboto"/>
            </a:endParaRPr>
          </a:p>
          <a:p>
            <a:pPr indent="457200" lvl="0" marL="0" rtl="0" algn="l">
              <a:spcBef>
                <a:spcPts val="0"/>
              </a:spcBef>
              <a:spcAft>
                <a:spcPts val="0"/>
              </a:spcAft>
              <a:buNone/>
            </a:pPr>
            <a:r>
              <a:rPr lang="en" sz="1200">
                <a:solidFill>
                  <a:srgbClr val="374151"/>
                </a:solidFill>
                <a:highlight>
                  <a:srgbClr val="F7F7F8"/>
                </a:highlight>
                <a:latin typeface="Roboto"/>
                <a:ea typeface="Roboto"/>
                <a:cs typeface="Roboto"/>
                <a:sym typeface="Roboto"/>
              </a:rPr>
              <a:t>Extra resolve time for reassigned tickets = 2465 minutes = 41 hours = </a:t>
            </a:r>
            <a:r>
              <a:rPr b="1" lang="en" sz="1200">
                <a:solidFill>
                  <a:srgbClr val="374151"/>
                </a:solidFill>
                <a:highlight>
                  <a:srgbClr val="F7F7F8"/>
                </a:highlight>
                <a:latin typeface="Roboto"/>
                <a:ea typeface="Roboto"/>
                <a:cs typeface="Roboto"/>
                <a:sym typeface="Roboto"/>
              </a:rPr>
              <a:t>1.71 days</a:t>
            </a:r>
            <a:br>
              <a:rPr lang="en" sz="1200">
                <a:solidFill>
                  <a:srgbClr val="374151"/>
                </a:solidFill>
                <a:highlight>
                  <a:srgbClr val="F7F7F8"/>
                </a:highlight>
                <a:latin typeface="Roboto"/>
                <a:ea typeface="Roboto"/>
                <a:cs typeface="Roboto"/>
                <a:sym typeface="Roboto"/>
              </a:rPr>
            </a:b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 sz="1200">
                <a:solidFill>
                  <a:srgbClr val="374151"/>
                </a:solidFill>
                <a:highlight>
                  <a:srgbClr val="F7F7F8"/>
                </a:highlight>
                <a:latin typeface="Roboto"/>
                <a:ea typeface="Roboto"/>
                <a:cs typeface="Roboto"/>
                <a:sym typeface="Roboto"/>
              </a:rPr>
              <a:t>Retail cost of 1.71 days of downtime = 1.71 * $10,000 = $17,100 (model would ave $17,100 for retail location - for priority 1 (critical) </a:t>
            </a:r>
            <a:r>
              <a:rPr lang="en" sz="1200">
                <a:solidFill>
                  <a:srgbClr val="374151"/>
                </a:solidFill>
                <a:highlight>
                  <a:srgbClr val="F7F7F8"/>
                </a:highlight>
                <a:latin typeface="Roboto"/>
                <a:ea typeface="Roboto"/>
                <a:cs typeface="Roboto"/>
                <a:sym typeface="Roboto"/>
              </a:rPr>
              <a:t>incidents</a:t>
            </a:r>
            <a:r>
              <a:rPr lang="en" sz="1200">
                <a:solidFill>
                  <a:srgbClr val="374151"/>
                </a:solidFill>
                <a:highlight>
                  <a:srgbClr val="F7F7F8"/>
                </a:highlight>
                <a:latin typeface="Roboto"/>
                <a:ea typeface="Roboto"/>
                <a:cs typeface="Roboto"/>
                <a:sym typeface="Roboto"/>
              </a:rPr>
              <a:t> at retail locations)</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 sz="1200">
                <a:solidFill>
                  <a:srgbClr val="374151"/>
                </a:solidFill>
                <a:highlight>
                  <a:srgbClr val="F7F7F8"/>
                </a:highlight>
                <a:latin typeface="Roboto"/>
                <a:ea typeface="Roboto"/>
                <a:cs typeface="Roboto"/>
                <a:sym typeface="Roboto"/>
              </a:rPr>
              <a:t>565 true positives identified by the model = 565 * $17,100 = $12,996,000 (but, this would be the savings in sales if all tickets were critical and </a:t>
            </a:r>
            <a:r>
              <a:rPr lang="en" sz="1200">
                <a:solidFill>
                  <a:srgbClr val="374151"/>
                </a:solidFill>
                <a:highlight>
                  <a:srgbClr val="F7F7F8"/>
                </a:highlight>
                <a:latin typeface="Roboto"/>
                <a:ea typeface="Roboto"/>
                <a:cs typeface="Roboto"/>
                <a:sym typeface="Roboto"/>
              </a:rPr>
              <a:t>retail; but we know this isn’t the case. We need to determine the percentage of tickets that are critical and retail)</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 sz="1200">
                <a:solidFill>
                  <a:srgbClr val="374151"/>
                </a:solidFill>
                <a:highlight>
                  <a:srgbClr val="F7F7F8"/>
                </a:highlight>
                <a:latin typeface="Roboto"/>
                <a:ea typeface="Roboto"/>
                <a:cs typeface="Roboto"/>
                <a:sym typeface="Roboto"/>
              </a:rPr>
              <a:t>What proportion of the data set is critical priority </a:t>
            </a:r>
            <a:r>
              <a:rPr lang="en" sz="1200">
                <a:solidFill>
                  <a:srgbClr val="374151"/>
                </a:solidFill>
                <a:highlight>
                  <a:srgbClr val="F7F7F8"/>
                </a:highlight>
                <a:latin typeface="Roboto"/>
                <a:ea typeface="Roboto"/>
                <a:cs typeface="Roboto"/>
                <a:sym typeface="Roboto"/>
              </a:rPr>
              <a:t>retail</a:t>
            </a:r>
            <a:r>
              <a:rPr lang="en" sz="1200">
                <a:solidFill>
                  <a:srgbClr val="374151"/>
                </a:solidFill>
                <a:highlight>
                  <a:srgbClr val="F7F7F8"/>
                </a:highlight>
                <a:latin typeface="Roboto"/>
                <a:ea typeface="Roboto"/>
                <a:cs typeface="Roboto"/>
                <a:sym typeface="Roboto"/>
              </a:rPr>
              <a:t> location tickets?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 sz="1200">
                <a:solidFill>
                  <a:srgbClr val="374151"/>
                </a:solidFill>
                <a:highlight>
                  <a:srgbClr val="F7F7F8"/>
                </a:highlight>
                <a:latin typeface="Roboto"/>
                <a:ea typeface="Roboto"/>
                <a:cs typeface="Roboto"/>
                <a:sym typeface="Roboto"/>
              </a:rPr>
              <a:t>	Total # of tickets in data set (INC </a:t>
            </a:r>
            <a:r>
              <a:rPr lang="en" sz="1200">
                <a:solidFill>
                  <a:srgbClr val="374151"/>
                </a:solidFill>
                <a:highlight>
                  <a:srgbClr val="F7F7F8"/>
                </a:highlight>
                <a:latin typeface="Roboto"/>
                <a:ea typeface="Roboto"/>
                <a:cs typeface="Roboto"/>
                <a:sym typeface="Roboto"/>
              </a:rPr>
              <a:t>only</a:t>
            </a:r>
            <a:r>
              <a:rPr lang="en" sz="1200">
                <a:solidFill>
                  <a:srgbClr val="374151"/>
                </a:solidFill>
                <a:highlight>
                  <a:srgbClr val="F7F7F8"/>
                </a:highlight>
                <a:latin typeface="Roboto"/>
                <a:ea typeface="Roboto"/>
                <a:cs typeface="Roboto"/>
                <a:sym typeface="Roboto"/>
              </a:rPr>
              <a:t>, Americas) = 8595</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 sz="1200">
                <a:solidFill>
                  <a:srgbClr val="374151"/>
                </a:solidFill>
                <a:highlight>
                  <a:srgbClr val="F7F7F8"/>
                </a:highlight>
                <a:latin typeface="Roboto"/>
                <a:ea typeface="Roboto"/>
                <a:cs typeface="Roboto"/>
                <a:sym typeface="Roboto"/>
              </a:rPr>
              <a:t>	Number of tickets in data set with ‘Priority’ = ‘1 - Critical’ and ‘</a:t>
            </a:r>
            <a:r>
              <a:rPr lang="en" sz="1200">
                <a:solidFill>
                  <a:srgbClr val="374151"/>
                </a:solidFill>
                <a:highlight>
                  <a:srgbClr val="F7F7F8"/>
                </a:highlight>
                <a:latin typeface="Roboto"/>
                <a:ea typeface="Roboto"/>
                <a:cs typeface="Roboto"/>
                <a:sym typeface="Roboto"/>
              </a:rPr>
              <a:t>RTL Retail User’ = TRUE is 887</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 sz="1200">
                <a:solidFill>
                  <a:srgbClr val="374151"/>
                </a:solidFill>
                <a:highlight>
                  <a:srgbClr val="F7F7F8"/>
                </a:highlight>
                <a:latin typeface="Roboto"/>
                <a:ea typeface="Roboto"/>
                <a:cs typeface="Roboto"/>
                <a:sym typeface="Roboto"/>
              </a:rPr>
              <a:t>	</a:t>
            </a:r>
            <a:r>
              <a:rPr b="1" lang="en" sz="1200">
                <a:solidFill>
                  <a:srgbClr val="374151"/>
                </a:solidFill>
                <a:highlight>
                  <a:srgbClr val="F7F7F8"/>
                </a:highlight>
                <a:latin typeface="Roboto"/>
                <a:ea typeface="Roboto"/>
                <a:cs typeface="Roboto"/>
                <a:sym typeface="Roboto"/>
              </a:rPr>
              <a:t>The percentage of critical retail tickets is 10.32 %</a:t>
            </a:r>
            <a:endParaRPr b="1"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 sz="1200">
                <a:solidFill>
                  <a:srgbClr val="374151"/>
                </a:solidFill>
                <a:highlight>
                  <a:srgbClr val="F7F7F8"/>
                </a:highlight>
                <a:latin typeface="Roboto"/>
                <a:ea typeface="Roboto"/>
                <a:cs typeface="Roboto"/>
                <a:sym typeface="Roboto"/>
              </a:rPr>
              <a:t>For retail sales savings: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b="1" lang="en" sz="1200">
                <a:solidFill>
                  <a:srgbClr val="374151"/>
                </a:solidFill>
                <a:highlight>
                  <a:srgbClr val="F7F7F8"/>
                </a:highlight>
                <a:latin typeface="Roboto"/>
                <a:ea typeface="Roboto"/>
                <a:cs typeface="Roboto"/>
                <a:sym typeface="Roboto"/>
              </a:rPr>
              <a:t>Total savings in 1 year =  $9,661,500 * 0.1032 = 997,067</a:t>
            </a:r>
            <a:endParaRPr b="1"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b="1" lang="en" sz="1200">
                <a:solidFill>
                  <a:srgbClr val="374151"/>
                </a:solidFill>
                <a:highlight>
                  <a:srgbClr val="F7F7F8"/>
                </a:highlight>
                <a:latin typeface="Roboto"/>
                <a:ea typeface="Roboto"/>
                <a:cs typeface="Roboto"/>
                <a:sym typeface="Roboto"/>
              </a:rPr>
              <a:t>From ChatGPT for cost of an IT worker/labor:</a:t>
            </a:r>
            <a:endParaRPr b="1"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rgbClr val="374151"/>
                </a:solidFill>
                <a:highlight>
                  <a:srgbClr val="F7F7F8"/>
                </a:highlight>
                <a:latin typeface="Roboto"/>
                <a:ea typeface="Roboto"/>
                <a:cs typeface="Roboto"/>
                <a:sym typeface="Roboto"/>
              </a:rPr>
              <a:t>The average hourly cost of an IT worker who resolves network operations tickets can vary depending on factors such as their level of experience, geographic location, specific job responsibilities, and the organization's industry. Additionally, costs can differ between full-time employees and contractors.</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rPr lang="en" sz="1200">
                <a:solidFill>
                  <a:srgbClr val="374151"/>
                </a:solidFill>
                <a:highlight>
                  <a:srgbClr val="F7F7F8"/>
                </a:highlight>
                <a:latin typeface="Roboto"/>
                <a:ea typeface="Roboto"/>
                <a:cs typeface="Roboto"/>
                <a:sym typeface="Roboto"/>
              </a:rPr>
              <a:t>To provide you with a rough estimate, let's consider the average hourly rates for IT professionals in the United States. Please note that these figures are general and may not reflect the specific circumstances of your situation.</a:t>
            </a:r>
            <a:endParaRPr sz="1200">
              <a:solidFill>
                <a:srgbClr val="374151"/>
              </a:solidFill>
              <a:highlight>
                <a:srgbClr val="F7F7F8"/>
              </a:highlight>
              <a:latin typeface="Roboto"/>
              <a:ea typeface="Roboto"/>
              <a:cs typeface="Roboto"/>
              <a:sym typeface="Roboto"/>
            </a:endParaRPr>
          </a:p>
          <a:p>
            <a:pPr indent="-304800" lvl="0" marL="457200" rtl="0" algn="l">
              <a:lnSpc>
                <a:spcPct val="115000"/>
              </a:lnSpc>
              <a:spcBef>
                <a:spcPts val="1500"/>
              </a:spcBef>
              <a:spcAft>
                <a:spcPts val="0"/>
              </a:spcAft>
              <a:buClr>
                <a:srgbClr val="374151"/>
              </a:buClr>
              <a:buSzPts val="1200"/>
              <a:buFont typeface="Roboto"/>
              <a:buAutoNum type="arabicPeriod"/>
            </a:pPr>
            <a:r>
              <a:rPr lang="en" sz="1200">
                <a:solidFill>
                  <a:srgbClr val="374151"/>
                </a:solidFill>
                <a:highlight>
                  <a:srgbClr val="F7F7F8"/>
                </a:highlight>
                <a:latin typeface="Roboto"/>
                <a:ea typeface="Roboto"/>
                <a:cs typeface="Roboto"/>
                <a:sym typeface="Roboto"/>
              </a:rPr>
              <a:t>Entry-Level IT Technician: An entry-level IT technician typically earns an average hourly rate between $15 and $25. -$2000 Average cost Non-Reassigned $1,000 for Reassigned</a:t>
            </a:r>
            <a:endParaRPr sz="1200">
              <a:solidFill>
                <a:srgbClr val="374151"/>
              </a:solidFill>
              <a:highlight>
                <a:srgbClr val="F7F7F8"/>
              </a:highlight>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AutoNum type="arabicPeriod"/>
            </a:pPr>
            <a:r>
              <a:rPr lang="en" sz="1200">
                <a:solidFill>
                  <a:srgbClr val="374151"/>
                </a:solidFill>
                <a:highlight>
                  <a:srgbClr val="F7F7F8"/>
                </a:highlight>
                <a:latin typeface="Roboto"/>
                <a:ea typeface="Roboto"/>
                <a:cs typeface="Roboto"/>
                <a:sym typeface="Roboto"/>
              </a:rPr>
              <a:t>Mid-Level IT Engineer: A mid-level IT engineer with a few years of experience might have an average hourly rate ranging from $25 to $45. -$10,000 Average cost $833 if Wrong</a:t>
            </a:r>
            <a:endParaRPr sz="1200">
              <a:solidFill>
                <a:srgbClr val="374151"/>
              </a:solidFill>
              <a:highlight>
                <a:srgbClr val="F7F7F8"/>
              </a:highlight>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AutoNum type="arabicPeriod"/>
            </a:pPr>
            <a:r>
              <a:rPr lang="en" sz="1200">
                <a:solidFill>
                  <a:srgbClr val="374151"/>
                </a:solidFill>
                <a:highlight>
                  <a:srgbClr val="F7F7F8"/>
                </a:highlight>
                <a:latin typeface="Roboto"/>
                <a:ea typeface="Roboto"/>
                <a:cs typeface="Roboto"/>
                <a:sym typeface="Roboto"/>
              </a:rPr>
              <a:t>Senior-Level Network Engineer: A senior-level network engineer or an IT specialist with extensive experience and advanced certifications can command an average hourly rate of $50 to $100 or more.</a:t>
            </a:r>
            <a:endParaRPr sz="1200">
              <a:solidFill>
                <a:srgbClr val="374151"/>
              </a:solidFill>
              <a:highlight>
                <a:srgbClr val="F7F7F8"/>
              </a:highlight>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25e7517ba6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25e7517ba6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sz="1200">
              <a:solidFill>
                <a:srgbClr val="374151"/>
              </a:solidFill>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25e7517ba6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25e7517ba6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25e7517ba6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25e7517ba6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-Tanner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Anytime you are talking about introducing a new or altered system into a companies routine, you have to take a step back and consider if they have the right skills to manage the job.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Fortunately, Adidas is a large company that has tens of thousands of employees with very diverse and comprehensive skill sets. This includes data scientists, software developers,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solution architects, business analysts and much much more. Suffice it to say, Adidas certainly has people with the sort of programming, statistics, and machine learning skills 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knowledge that they would need to implement the model we developed. However, the more important question would be whether they have time and will to see such a thing done,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which brings us to some of the challenges that our model could face.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25e7517ba6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25e7517ba6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-Tanner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While we firmly believe that a model like ours could save Adidas a lot of money, it would be naive to expect there to be no resistance to its implementation. The staff at Adidas 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undoubtedly busy working on their own projects, and finding the time to learn and introduce a new system to handle tickets will not necessarily be easy. Due to this, it is important that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would be time made available for staff to handle the new process without harming their ability to meet their other responsibilities.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also the risk that some employees who are more familiar with the current ticket assignment system will view this new method as being a threat to their authority, space, 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even job. To combat this fear, it is critical that the model be presented as an </a:t>
            </a:r>
            <a:r>
              <a:rPr i="1" lang="en"/>
              <a:t>aide </a:t>
            </a:r>
            <a:r>
              <a:rPr lang="en"/>
              <a:t>to help them and </a:t>
            </a:r>
            <a:r>
              <a:rPr i="1" lang="en"/>
              <a:t>not </a:t>
            </a:r>
            <a:r>
              <a:rPr lang="en"/>
              <a:t>a tool for </a:t>
            </a:r>
            <a:r>
              <a:rPr lang="en"/>
              <a:t>replacing</a:t>
            </a:r>
            <a:r>
              <a:rPr lang="en"/>
              <a:t> or minimizing their roles at the company.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Beyond</a:t>
            </a:r>
            <a:r>
              <a:rPr lang="en"/>
              <a:t> that, it is critical that employees at Adidas buy into the concept of assigning tickets based off of a model to begin with. People do not innately trust whatever new thing you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throw at them, especially things that they do not understand. To push this process forward without clearly explaining its purpose, uses, limitations, and effectiveness to them invites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suspicion and resistance to the idea. To generate trust from Adidas employees, one must make sure that you clearly explain what the </a:t>
            </a:r>
            <a:r>
              <a:rPr lang="en"/>
              <a:t>reassignment</a:t>
            </a:r>
            <a:r>
              <a:rPr lang="en"/>
              <a:t> model is going to do and how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relates to them. If </a:t>
            </a:r>
            <a:r>
              <a:rPr lang="en"/>
              <a:t>everyone </a:t>
            </a:r>
            <a:r>
              <a:rPr lang="en"/>
              <a:t>understands the model right from the beginning, you will undoubtedly discover that people are much more willing to give the system a chance rather than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simply dismiss it out of hand.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499741deb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499741deb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-Tanner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Throughout our whole project we have been able to use Chat GPT to great effect. T</a:t>
            </a:r>
            <a:r>
              <a:rPr lang="en">
                <a:solidFill>
                  <a:schemeClr val="dk1"/>
                </a:solidFill>
              </a:rPr>
              <a:t>here were many instances where it was able to point us in the right direction when it came to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generating ideas or debugging our code. </a:t>
            </a:r>
            <a:r>
              <a:rPr lang="en"/>
              <a:t>In fact, it was often easier and faster to ask it many of our more </a:t>
            </a:r>
            <a:r>
              <a:rPr lang="en"/>
              <a:t>general</a:t>
            </a:r>
            <a:r>
              <a:rPr lang="en"/>
              <a:t> </a:t>
            </a:r>
            <a:r>
              <a:rPr lang="en"/>
              <a:t>inquiries</a:t>
            </a:r>
            <a:r>
              <a:rPr lang="en"/>
              <a:t> when it came to </a:t>
            </a:r>
            <a:r>
              <a:rPr lang="en"/>
              <a:t>gathering</a:t>
            </a:r>
            <a:r>
              <a:rPr lang="en"/>
              <a:t> information about the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sportswear industry as a whole or even Adidas specifically. However we quickly discovered that Chat GPT has its limitations. It </a:t>
            </a:r>
            <a:r>
              <a:rPr lang="en"/>
              <a:t>would</a:t>
            </a:r>
            <a:r>
              <a:rPr lang="en"/>
              <a:t> sometimes provide different information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depending</a:t>
            </a:r>
            <a:r>
              <a:rPr lang="en"/>
              <a:t> on who asked the question, and we always had to edit whatever coding ideas it gave us to suit our specific needs. Overall, we found that Chat GPT was a great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saver, though it is still a very long ways away from being able to build entire models on your behalf.</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499741deb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499741deb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-Tanner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that final note we conclude our presentation, and we thank you for listening.</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49d8856ad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49d8856ad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25e7517ba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25e7517ba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 ChatGPT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25e7517ba6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25e7517ba6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Lucas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25e7517ba6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25e7517ba6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Lucas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25e7517ba6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25e7517ba6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25e7517ba6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25e7517ba6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Gage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25e7517ba6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25e7517ba6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25e7517ba6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25e7517ba6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Gage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Adidas Service</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88"/>
              <a:buNone/>
            </a:pPr>
            <a:r>
              <a:rPr lang="en" sz="2200"/>
              <a:t>Presented by: Jonathan, Michael, Gage, Courtney, Tanner, and Lucas</a:t>
            </a:r>
            <a:endParaRPr sz="2200"/>
          </a:p>
          <a:p>
            <a:pPr indent="0" lvl="0" marL="0" rtl="0" algn="ctr">
              <a:lnSpc>
                <a:spcPct val="80000"/>
              </a:lnSpc>
              <a:spcBef>
                <a:spcPts val="0"/>
              </a:spcBef>
              <a:spcAft>
                <a:spcPts val="0"/>
              </a:spcAft>
              <a:buSzPts val="688"/>
              <a:buNone/>
            </a:pPr>
            <a:r>
              <a:t/>
            </a: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Reassigned Tickets</a:t>
            </a:r>
            <a:endParaRPr/>
          </a:p>
        </p:txBody>
      </p:sp>
      <p:sp>
        <p:nvSpPr>
          <p:cNvPr id="139" name="Google Shape;139;p22"/>
          <p:cNvSpPr txBox="1"/>
          <p:nvPr>
            <p:ph idx="1" type="body"/>
          </p:nvPr>
        </p:nvSpPr>
        <p:spPr>
          <a:xfrm>
            <a:off x="6900" y="977800"/>
            <a:ext cx="7178400" cy="3302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Average resolve time generally increases with reassignment count</a:t>
            </a:r>
            <a:endParaRPr sz="1300"/>
          </a:p>
          <a:p>
            <a:pPr indent="-311150" lvl="0" marL="457200" rtl="0" algn="l">
              <a:spcBef>
                <a:spcPts val="0"/>
              </a:spcBef>
              <a:spcAft>
                <a:spcPts val="0"/>
              </a:spcAft>
              <a:buSzPts val="1300"/>
              <a:buChar char="●"/>
            </a:pPr>
            <a:r>
              <a:rPr lang="en" sz="1300"/>
              <a:t>Tickets that were reassigned at least once take on average ~10,000 additional minutes (~1 week) to resolve</a:t>
            </a:r>
            <a:endParaRPr sz="1300"/>
          </a:p>
          <a:p>
            <a:pPr indent="-311150" lvl="0" marL="457200" rtl="0" algn="l">
              <a:spcBef>
                <a:spcPts val="0"/>
              </a:spcBef>
              <a:spcAft>
                <a:spcPts val="0"/>
              </a:spcAft>
              <a:buSzPts val="1300"/>
              <a:buChar char="●"/>
            </a:pPr>
            <a:r>
              <a:rPr lang="en" sz="1300"/>
              <a:t>To </a:t>
            </a:r>
            <a:r>
              <a:rPr lang="en" sz="1300"/>
              <a:t>increase</a:t>
            </a:r>
            <a:r>
              <a:rPr lang="en" sz="1300"/>
              <a:t> efficiency: predict if tickets will be reassigned at the time of submission</a:t>
            </a:r>
            <a:endParaRPr sz="1300"/>
          </a:p>
        </p:txBody>
      </p:sp>
      <p:pic>
        <p:nvPicPr>
          <p:cNvPr id="140" name="Google Shape;140;p22"/>
          <p:cNvPicPr preferRelativeResize="0"/>
          <p:nvPr/>
        </p:nvPicPr>
        <p:blipFill>
          <a:blip r:embed="rId3">
            <a:alphaModFix/>
          </a:blip>
          <a:stretch>
            <a:fillRect/>
          </a:stretch>
        </p:blipFill>
        <p:spPr>
          <a:xfrm>
            <a:off x="7185300" y="820078"/>
            <a:ext cx="1377225" cy="4085000"/>
          </a:xfrm>
          <a:prstGeom prst="rect">
            <a:avLst/>
          </a:prstGeom>
          <a:noFill/>
          <a:ln>
            <a:noFill/>
          </a:ln>
        </p:spPr>
      </p:pic>
      <p:sp>
        <p:nvSpPr>
          <p:cNvPr id="141" name="Google Shape;14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2" name="Google Shape;142;p22"/>
          <p:cNvPicPr preferRelativeResize="0"/>
          <p:nvPr/>
        </p:nvPicPr>
        <p:blipFill>
          <a:blip r:embed="rId4">
            <a:alphaModFix/>
          </a:blip>
          <a:stretch>
            <a:fillRect/>
          </a:stretch>
        </p:blipFill>
        <p:spPr>
          <a:xfrm>
            <a:off x="724963" y="2117125"/>
            <a:ext cx="5742275" cy="27879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Reassigned Tickets</a:t>
            </a:r>
            <a:endParaRPr/>
          </a:p>
        </p:txBody>
      </p:sp>
      <p:sp>
        <p:nvSpPr>
          <p:cNvPr id="148" name="Google Shape;148;p23"/>
          <p:cNvSpPr txBox="1"/>
          <p:nvPr>
            <p:ph idx="1" type="body"/>
          </p:nvPr>
        </p:nvSpPr>
        <p:spPr>
          <a:xfrm>
            <a:off x="311700" y="1266325"/>
            <a:ext cx="3866100" cy="33027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The number of reassigned tickets has been increasing in recent years</a:t>
            </a:r>
            <a:endParaRPr sz="1500"/>
          </a:p>
        </p:txBody>
      </p:sp>
      <p:sp>
        <p:nvSpPr>
          <p:cNvPr id="149" name="Google Shape;14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0" name="Google Shape;150;p23"/>
          <p:cNvPicPr preferRelativeResize="0"/>
          <p:nvPr/>
        </p:nvPicPr>
        <p:blipFill>
          <a:blip r:embed="rId3">
            <a:alphaModFix/>
          </a:blip>
          <a:stretch>
            <a:fillRect/>
          </a:stretch>
        </p:blipFill>
        <p:spPr>
          <a:xfrm>
            <a:off x="4101600" y="963450"/>
            <a:ext cx="4687924" cy="3482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260"/>
              <a:t>Model Development and Validation</a:t>
            </a:r>
            <a:endParaRPr sz="4260"/>
          </a:p>
        </p:txBody>
      </p:sp>
      <p:sp>
        <p:nvSpPr>
          <p:cNvPr id="156" name="Google Shape;156;p24"/>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57" name="Google Shape;157;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Chosen Variables</a:t>
            </a:r>
            <a:endParaRPr/>
          </a:p>
        </p:txBody>
      </p:sp>
      <p:sp>
        <p:nvSpPr>
          <p:cNvPr id="163" name="Google Shape;163;p25"/>
          <p:cNvSpPr txBox="1"/>
          <p:nvPr>
            <p:ph idx="1" type="body"/>
          </p:nvPr>
        </p:nvSpPr>
        <p:spPr>
          <a:xfrm>
            <a:off x="54675" y="3670275"/>
            <a:ext cx="3875400" cy="15180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
              <a:t>Impact, Priority, and Urgency variables were simplified into text categories</a:t>
            </a:r>
            <a:endParaRPr/>
          </a:p>
        </p:txBody>
      </p:sp>
      <p:pic>
        <p:nvPicPr>
          <p:cNvPr id="164" name="Google Shape;164;p25"/>
          <p:cNvPicPr preferRelativeResize="0"/>
          <p:nvPr/>
        </p:nvPicPr>
        <p:blipFill>
          <a:blip r:embed="rId3">
            <a:alphaModFix/>
          </a:blip>
          <a:stretch>
            <a:fillRect/>
          </a:stretch>
        </p:blipFill>
        <p:spPr>
          <a:xfrm>
            <a:off x="4339050" y="1152413"/>
            <a:ext cx="4572774" cy="3048524"/>
          </a:xfrm>
          <a:prstGeom prst="rect">
            <a:avLst/>
          </a:prstGeom>
          <a:noFill/>
          <a:ln>
            <a:noFill/>
          </a:ln>
        </p:spPr>
      </p:pic>
      <p:sp>
        <p:nvSpPr>
          <p:cNvPr id="165" name="Google Shape;16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6" name="Google Shape;166;p25"/>
          <p:cNvSpPr txBox="1"/>
          <p:nvPr/>
        </p:nvSpPr>
        <p:spPr>
          <a:xfrm>
            <a:off x="783325" y="1620250"/>
            <a:ext cx="548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67" name="Google Shape;167;p25"/>
          <p:cNvSpPr txBox="1"/>
          <p:nvPr/>
        </p:nvSpPr>
        <p:spPr>
          <a:xfrm>
            <a:off x="54675" y="1916500"/>
            <a:ext cx="4204800" cy="17007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Independent:</a:t>
            </a:r>
            <a:endParaRPr sz="1800">
              <a:solidFill>
                <a:schemeClr val="dk2"/>
              </a:solidFill>
              <a:latin typeface="Open Sans"/>
              <a:ea typeface="Open Sans"/>
              <a:cs typeface="Open Sans"/>
              <a:sym typeface="Open Sans"/>
            </a:endParaRPr>
          </a:p>
          <a:p>
            <a:pPr indent="-311150" lvl="1" marL="914400" rtl="0" algn="l">
              <a:lnSpc>
                <a:spcPct val="150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Impact, Priority, Urgency </a:t>
            </a:r>
            <a:endParaRPr sz="1300">
              <a:solidFill>
                <a:schemeClr val="dk2"/>
              </a:solidFill>
              <a:latin typeface="Open Sans"/>
              <a:ea typeface="Open Sans"/>
              <a:cs typeface="Open Sans"/>
              <a:sym typeface="Open Sans"/>
            </a:endParaRPr>
          </a:p>
          <a:p>
            <a:pPr indent="-311150" lvl="1" marL="914400" rtl="0" algn="l">
              <a:lnSpc>
                <a:spcPct val="150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SLA Type, Service, Service_1, Subservice, Ticket Type, Category</a:t>
            </a:r>
            <a:endParaRPr sz="1300">
              <a:solidFill>
                <a:schemeClr val="dk2"/>
              </a:solidFill>
              <a:latin typeface="Open Sans"/>
              <a:ea typeface="Open Sans"/>
              <a:cs typeface="Open Sans"/>
              <a:sym typeface="Open Sans"/>
            </a:endParaRPr>
          </a:p>
          <a:p>
            <a:pPr indent="-311150" lvl="1" marL="914400" rtl="0" algn="l">
              <a:lnSpc>
                <a:spcPct val="150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 Country, Adidas Market</a:t>
            </a:r>
            <a:endParaRPr sz="1300">
              <a:solidFill>
                <a:schemeClr val="dk2"/>
              </a:solidFill>
              <a:latin typeface="Open Sans"/>
              <a:ea typeface="Open Sans"/>
              <a:cs typeface="Open Sans"/>
              <a:sym typeface="Open Sans"/>
            </a:endParaRPr>
          </a:p>
        </p:txBody>
      </p:sp>
      <p:sp>
        <p:nvSpPr>
          <p:cNvPr id="168" name="Google Shape;168;p25"/>
          <p:cNvSpPr txBox="1"/>
          <p:nvPr/>
        </p:nvSpPr>
        <p:spPr>
          <a:xfrm>
            <a:off x="54675" y="1139225"/>
            <a:ext cx="3820800" cy="8004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Dependent:</a:t>
            </a:r>
            <a:endParaRPr sz="1800">
              <a:solidFill>
                <a:schemeClr val="dk2"/>
              </a:solidFill>
              <a:latin typeface="Open Sans"/>
              <a:ea typeface="Open Sans"/>
              <a:cs typeface="Open Sans"/>
              <a:sym typeface="Open Sans"/>
            </a:endParaRPr>
          </a:p>
          <a:p>
            <a:pPr indent="-311150" lvl="1" marL="914400" rtl="0" algn="l">
              <a:lnSpc>
                <a:spcPct val="150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Reassignment Count</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Has Reassignments Been Increasing With Time?</a:t>
            </a:r>
            <a:endParaRPr/>
          </a:p>
        </p:txBody>
      </p:sp>
      <p:sp>
        <p:nvSpPr>
          <p:cNvPr id="174" name="Google Shape;17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5" name="Google Shape;175;p26"/>
          <p:cNvPicPr preferRelativeResize="0"/>
          <p:nvPr/>
        </p:nvPicPr>
        <p:blipFill>
          <a:blip r:embed="rId3">
            <a:alphaModFix/>
          </a:blip>
          <a:stretch>
            <a:fillRect/>
          </a:stretch>
        </p:blipFill>
        <p:spPr>
          <a:xfrm>
            <a:off x="413500" y="956675"/>
            <a:ext cx="5206775" cy="3867649"/>
          </a:xfrm>
          <a:prstGeom prst="rect">
            <a:avLst/>
          </a:prstGeom>
          <a:noFill/>
          <a:ln>
            <a:noFill/>
          </a:ln>
        </p:spPr>
      </p:pic>
      <p:pic>
        <p:nvPicPr>
          <p:cNvPr id="176" name="Google Shape;176;p26"/>
          <p:cNvPicPr preferRelativeResize="0"/>
          <p:nvPr/>
        </p:nvPicPr>
        <p:blipFill>
          <a:blip r:embed="rId4">
            <a:alphaModFix/>
          </a:blip>
          <a:stretch>
            <a:fillRect/>
          </a:stretch>
        </p:blipFill>
        <p:spPr>
          <a:xfrm>
            <a:off x="5772675" y="1304825"/>
            <a:ext cx="2861276" cy="28612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Model</a:t>
            </a:r>
            <a:endParaRPr/>
          </a:p>
        </p:txBody>
      </p:sp>
      <p:sp>
        <p:nvSpPr>
          <p:cNvPr id="182" name="Google Shape;182;p2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85000" lnSpcReduction="20000"/>
          </a:bodyPr>
          <a:lstStyle/>
          <a:p>
            <a:pPr indent="-325755" lvl="0" marL="457200" rtl="0" algn="l">
              <a:lnSpc>
                <a:spcPct val="95000"/>
              </a:lnSpc>
              <a:spcBef>
                <a:spcPts val="1000"/>
              </a:spcBef>
              <a:spcAft>
                <a:spcPts val="0"/>
              </a:spcAft>
              <a:buSzPct val="100000"/>
              <a:buChar char="●"/>
            </a:pPr>
            <a:r>
              <a:rPr lang="en"/>
              <a:t>P</a:t>
            </a:r>
            <a:r>
              <a:rPr lang="en"/>
              <a:t>redict</a:t>
            </a:r>
            <a:r>
              <a:rPr lang="en"/>
              <a:t> the outcome of a categorical </a:t>
            </a:r>
            <a:r>
              <a:rPr lang="en"/>
              <a:t>variable</a:t>
            </a:r>
            <a:endParaRPr/>
          </a:p>
          <a:p>
            <a:pPr indent="-323214" lvl="0" marL="914400" rtl="0" algn="l">
              <a:lnSpc>
                <a:spcPct val="95000"/>
              </a:lnSpc>
              <a:spcBef>
                <a:spcPts val="1000"/>
              </a:spcBef>
              <a:spcAft>
                <a:spcPts val="0"/>
              </a:spcAft>
              <a:buSzPct val="100000"/>
              <a:buChar char="➢"/>
            </a:pPr>
            <a:r>
              <a:rPr b="1" lang="en" sz="1752"/>
              <a:t>whether a ticket will be reassigned</a:t>
            </a:r>
            <a:endParaRPr b="1" sz="1752"/>
          </a:p>
          <a:p>
            <a:pPr indent="-325755" lvl="0" marL="457200" rtl="0" algn="l">
              <a:lnSpc>
                <a:spcPct val="95000"/>
              </a:lnSpc>
              <a:spcBef>
                <a:spcPts val="1000"/>
              </a:spcBef>
              <a:spcAft>
                <a:spcPts val="0"/>
              </a:spcAft>
              <a:buSzPct val="100000"/>
              <a:buChar char="●"/>
            </a:pPr>
            <a:r>
              <a:rPr lang="en"/>
              <a:t>‘Reassignment Count’ was converted to a binary variable:</a:t>
            </a:r>
            <a:endParaRPr/>
          </a:p>
          <a:p>
            <a:pPr indent="-310515" lvl="1" marL="914400" rtl="0" algn="l">
              <a:lnSpc>
                <a:spcPct val="95000"/>
              </a:lnSpc>
              <a:spcBef>
                <a:spcPts val="700"/>
              </a:spcBef>
              <a:spcAft>
                <a:spcPts val="0"/>
              </a:spcAft>
              <a:buSzPct val="100000"/>
              <a:buChar char="○"/>
            </a:pPr>
            <a:r>
              <a:rPr lang="en" sz="1517"/>
              <a:t>0 = ticket not reassigned</a:t>
            </a:r>
            <a:endParaRPr sz="1517"/>
          </a:p>
          <a:p>
            <a:pPr indent="-310515" lvl="1" marL="914400" rtl="0" algn="l">
              <a:lnSpc>
                <a:spcPct val="95000"/>
              </a:lnSpc>
              <a:spcBef>
                <a:spcPts val="700"/>
              </a:spcBef>
              <a:spcAft>
                <a:spcPts val="0"/>
              </a:spcAft>
              <a:buSzPct val="100000"/>
              <a:buChar char="○"/>
            </a:pPr>
            <a:r>
              <a:rPr lang="en" sz="1517"/>
              <a:t>1 = ticket reassigned at least once</a:t>
            </a:r>
            <a:endParaRPr sz="1517"/>
          </a:p>
          <a:p>
            <a:pPr indent="-325755" lvl="0" marL="457200" rtl="0" algn="l">
              <a:lnSpc>
                <a:spcPct val="95000"/>
              </a:lnSpc>
              <a:spcBef>
                <a:spcPts val="1000"/>
              </a:spcBef>
              <a:spcAft>
                <a:spcPts val="0"/>
              </a:spcAft>
              <a:buSzPct val="100000"/>
              <a:buChar char="●"/>
            </a:pPr>
            <a:r>
              <a:rPr lang="en"/>
              <a:t>The categorical variables </a:t>
            </a:r>
            <a:r>
              <a:rPr lang="en"/>
              <a:t>were converted to numerical values by creating dummy variables</a:t>
            </a:r>
            <a:endParaRPr/>
          </a:p>
          <a:p>
            <a:pPr indent="-304165" lvl="1" marL="914400" rtl="0" algn="l">
              <a:lnSpc>
                <a:spcPct val="115000"/>
              </a:lnSpc>
              <a:spcBef>
                <a:spcPts val="1000"/>
              </a:spcBef>
              <a:spcAft>
                <a:spcPts val="0"/>
              </a:spcAft>
              <a:buSzPct val="100000"/>
              <a:buChar char="○"/>
            </a:pPr>
            <a:r>
              <a:rPr lang="en"/>
              <a:t>Example: Urgency_text was converted to dummy variables: urgency_text_high, urgency_text_low, urgency_text_ medium; with values of 0 or 1 for each</a:t>
            </a:r>
            <a:endParaRPr/>
          </a:p>
          <a:p>
            <a:pPr indent="-325755" lvl="0" marL="457200" rtl="0" algn="l">
              <a:lnSpc>
                <a:spcPct val="100000"/>
              </a:lnSpc>
              <a:spcBef>
                <a:spcPts val="1000"/>
              </a:spcBef>
              <a:spcAft>
                <a:spcPts val="0"/>
              </a:spcAft>
              <a:buSzPct val="100000"/>
              <a:buChar char="●"/>
            </a:pPr>
            <a:r>
              <a:rPr lang="en"/>
              <a:t>Reassigned tickets are relatively rare in the data set: oversampling was used in the training set to achieve an equal number of reassigned and non-reassigned tickets</a:t>
            </a:r>
            <a:endParaRPr/>
          </a:p>
          <a:p>
            <a:pPr indent="-325755" lvl="0" marL="457200" rtl="0" algn="l">
              <a:lnSpc>
                <a:spcPct val="95000"/>
              </a:lnSpc>
              <a:spcBef>
                <a:spcPts val="1000"/>
              </a:spcBef>
              <a:spcAft>
                <a:spcPts val="700"/>
              </a:spcAft>
              <a:buSzPct val="100000"/>
              <a:buChar char="●"/>
            </a:pPr>
            <a:r>
              <a:rPr lang="en"/>
              <a:t>Two models were generated: logistic regression and gradient boosting</a:t>
            </a:r>
            <a:endParaRPr/>
          </a:p>
        </p:txBody>
      </p:sp>
      <p:sp>
        <p:nvSpPr>
          <p:cNvPr id="183" name="Google Shape;183;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11700" y="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Gradient Boosting Model vs logistic regression</a:t>
            </a:r>
            <a:endParaRPr/>
          </a:p>
        </p:txBody>
      </p:sp>
      <p:sp>
        <p:nvSpPr>
          <p:cNvPr id="189" name="Google Shape;189;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0" name="Google Shape;190;p28"/>
          <p:cNvPicPr preferRelativeResize="0"/>
          <p:nvPr/>
        </p:nvPicPr>
        <p:blipFill>
          <a:blip r:embed="rId3">
            <a:alphaModFix/>
          </a:blip>
          <a:stretch>
            <a:fillRect/>
          </a:stretch>
        </p:blipFill>
        <p:spPr>
          <a:xfrm>
            <a:off x="416651" y="526850"/>
            <a:ext cx="5952600" cy="4529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Model and Insights</a:t>
            </a:r>
            <a:endParaRPr/>
          </a:p>
        </p:txBody>
      </p:sp>
      <p:pic>
        <p:nvPicPr>
          <p:cNvPr id="196" name="Google Shape;196;p29"/>
          <p:cNvPicPr preferRelativeResize="0"/>
          <p:nvPr/>
        </p:nvPicPr>
        <p:blipFill>
          <a:blip r:embed="rId3">
            <a:alphaModFix/>
          </a:blip>
          <a:stretch>
            <a:fillRect/>
          </a:stretch>
        </p:blipFill>
        <p:spPr>
          <a:xfrm>
            <a:off x="1970050" y="1076225"/>
            <a:ext cx="5090625" cy="3767075"/>
          </a:xfrm>
          <a:prstGeom prst="rect">
            <a:avLst/>
          </a:prstGeom>
          <a:noFill/>
          <a:ln>
            <a:noFill/>
          </a:ln>
        </p:spPr>
      </p:pic>
      <p:sp>
        <p:nvSpPr>
          <p:cNvPr id="197" name="Google Shape;19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40"/>
              <a:t>Gradient Model Performance - Oversampled Validation Set	</a:t>
            </a:r>
            <a:endParaRPr sz="3040"/>
          </a:p>
        </p:txBody>
      </p:sp>
      <p:sp>
        <p:nvSpPr>
          <p:cNvPr id="203" name="Google Shape;203;p3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Accuracy: 80.1 %</a:t>
            </a:r>
            <a:endParaRPr sz="1500"/>
          </a:p>
          <a:p>
            <a:pPr indent="0" lvl="0" marL="0" rtl="0" algn="l">
              <a:spcBef>
                <a:spcPts val="1200"/>
              </a:spcBef>
              <a:spcAft>
                <a:spcPts val="0"/>
              </a:spcAft>
              <a:buNone/>
            </a:pPr>
            <a:r>
              <a:rPr lang="en" sz="1500"/>
              <a:t>Recall: 87.1 %</a:t>
            </a:r>
            <a:endParaRPr sz="1500"/>
          </a:p>
          <a:p>
            <a:pPr indent="0" lvl="0" marL="0" rtl="0" algn="l">
              <a:spcBef>
                <a:spcPts val="1200"/>
              </a:spcBef>
              <a:spcAft>
                <a:spcPts val="0"/>
              </a:spcAft>
              <a:buNone/>
            </a:pPr>
            <a:r>
              <a:rPr lang="en" sz="1500"/>
              <a:t>Precision: 76.9 %</a:t>
            </a:r>
            <a:endParaRPr sz="1500"/>
          </a:p>
          <a:p>
            <a:pPr indent="0" lvl="0" marL="0" rtl="0" algn="l">
              <a:spcBef>
                <a:spcPts val="1200"/>
              </a:spcBef>
              <a:spcAft>
                <a:spcPts val="0"/>
              </a:spcAft>
              <a:buNone/>
            </a:pPr>
            <a:r>
              <a:rPr lang="en" sz="1500"/>
              <a:t>F1-Score: 81.7 %</a:t>
            </a:r>
            <a:endParaRPr sz="1500"/>
          </a:p>
          <a:p>
            <a:pPr indent="0" lvl="0" marL="0" rtl="0" algn="l">
              <a:spcBef>
                <a:spcPts val="1200"/>
              </a:spcBef>
              <a:spcAft>
                <a:spcPts val="0"/>
              </a:spcAft>
              <a:buNone/>
            </a:pPr>
            <a:r>
              <a:rPr lang="en" sz="1500"/>
              <a:t>Confusion Matrix:</a:t>
            </a:r>
            <a:endParaRPr sz="12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204" name="Google Shape;204;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5" name="Google Shape;205;p30"/>
          <p:cNvPicPr preferRelativeResize="0"/>
          <p:nvPr/>
        </p:nvPicPr>
        <p:blipFill>
          <a:blip r:embed="rId3">
            <a:alphaModFix/>
          </a:blip>
          <a:stretch>
            <a:fillRect/>
          </a:stretch>
        </p:blipFill>
        <p:spPr>
          <a:xfrm>
            <a:off x="4270125" y="1064275"/>
            <a:ext cx="4751025" cy="3167350"/>
          </a:xfrm>
          <a:prstGeom prst="rect">
            <a:avLst/>
          </a:prstGeom>
          <a:noFill/>
          <a:ln>
            <a:noFill/>
          </a:ln>
        </p:spPr>
      </p:pic>
      <p:graphicFrame>
        <p:nvGraphicFramePr>
          <p:cNvPr id="206" name="Google Shape;206;p30"/>
          <p:cNvGraphicFramePr/>
          <p:nvPr/>
        </p:nvGraphicFramePr>
        <p:xfrm>
          <a:off x="872050" y="3676350"/>
          <a:ext cx="3000000" cy="3000000"/>
        </p:xfrm>
        <a:graphic>
          <a:graphicData uri="http://schemas.openxmlformats.org/drawingml/2006/table">
            <a:tbl>
              <a:tblPr>
                <a:noFill/>
                <a:tableStyleId>{C755B590-9668-4CCF-8EA5-D9BECD73712A}</a:tableStyleId>
              </a:tblPr>
              <a:tblGrid>
                <a:gridCol w="931350"/>
                <a:gridCol w="1098050"/>
                <a:gridCol w="1149200"/>
              </a:tblGrid>
              <a:tr h="3715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Negative</a:t>
                      </a:r>
                      <a:endParaRPr/>
                    </a:p>
                  </a:txBody>
                  <a:tcPr marT="91425" marB="91425" marR="91425" marL="91425"/>
                </a:tc>
                <a:tc>
                  <a:txBody>
                    <a:bodyPr/>
                    <a:lstStyle/>
                    <a:p>
                      <a:pPr indent="0" lvl="0" marL="0" rtl="0" algn="l">
                        <a:spcBef>
                          <a:spcPts val="0"/>
                        </a:spcBef>
                        <a:spcAft>
                          <a:spcPts val="0"/>
                        </a:spcAft>
                        <a:buNone/>
                      </a:pPr>
                      <a:r>
                        <a:rPr lang="en"/>
                        <a:t>Positive</a:t>
                      </a:r>
                      <a:endParaRPr/>
                    </a:p>
                  </a:txBody>
                  <a:tcPr marT="91425" marB="91425" marR="91425" marL="91425"/>
                </a:tc>
              </a:tr>
              <a:tr h="371525">
                <a:tc>
                  <a:txBody>
                    <a:bodyPr/>
                    <a:lstStyle/>
                    <a:p>
                      <a:pPr indent="0" lvl="0" marL="0" rtl="0" algn="l">
                        <a:spcBef>
                          <a:spcPts val="0"/>
                        </a:spcBef>
                        <a:spcAft>
                          <a:spcPts val="0"/>
                        </a:spcAft>
                        <a:buNone/>
                      </a:pPr>
                      <a:r>
                        <a:rPr lang="en"/>
                        <a:t>Negative</a:t>
                      </a:r>
                      <a:endParaRPr/>
                    </a:p>
                  </a:txBody>
                  <a:tcPr marT="91425" marB="91425" marR="91425" marL="91425"/>
                </a:tc>
                <a:tc>
                  <a:txBody>
                    <a:bodyPr/>
                    <a:lstStyle/>
                    <a:p>
                      <a:pPr indent="0" lvl="0" marL="0" rtl="0" algn="ctr">
                        <a:spcBef>
                          <a:spcPts val="0"/>
                        </a:spcBef>
                        <a:spcAft>
                          <a:spcPts val="0"/>
                        </a:spcAft>
                        <a:buNone/>
                      </a:pPr>
                      <a:r>
                        <a:rPr lang="en"/>
                        <a:t>760 (TN)</a:t>
                      </a:r>
                      <a:endParaRPr/>
                    </a:p>
                  </a:txBody>
                  <a:tcPr marT="91425" marB="91425" marR="91425" marL="91425"/>
                </a:tc>
                <a:tc>
                  <a:txBody>
                    <a:bodyPr/>
                    <a:lstStyle/>
                    <a:p>
                      <a:pPr indent="0" lvl="0" marL="0" rtl="0" algn="ctr">
                        <a:spcBef>
                          <a:spcPts val="0"/>
                        </a:spcBef>
                        <a:spcAft>
                          <a:spcPts val="0"/>
                        </a:spcAft>
                        <a:buNone/>
                      </a:pPr>
                      <a:r>
                        <a:rPr lang="en"/>
                        <a:t>283 (FP)</a:t>
                      </a:r>
                      <a:endParaRPr/>
                    </a:p>
                  </a:txBody>
                  <a:tcPr marT="91425" marB="91425" marR="91425" marL="91425"/>
                </a:tc>
              </a:tr>
              <a:tr h="371525">
                <a:tc>
                  <a:txBody>
                    <a:bodyPr/>
                    <a:lstStyle/>
                    <a:p>
                      <a:pPr indent="0" lvl="0" marL="0" rtl="0" algn="l">
                        <a:spcBef>
                          <a:spcPts val="0"/>
                        </a:spcBef>
                        <a:spcAft>
                          <a:spcPts val="0"/>
                        </a:spcAft>
                        <a:buNone/>
                      </a:pPr>
                      <a:r>
                        <a:rPr lang="en"/>
                        <a:t>Positive</a:t>
                      </a:r>
                      <a:endParaRPr/>
                    </a:p>
                  </a:txBody>
                  <a:tcPr marT="91425" marB="91425" marR="91425" marL="91425"/>
                </a:tc>
                <a:tc>
                  <a:txBody>
                    <a:bodyPr/>
                    <a:lstStyle/>
                    <a:p>
                      <a:pPr indent="0" lvl="0" marL="0" rtl="0" algn="ctr">
                        <a:spcBef>
                          <a:spcPts val="0"/>
                        </a:spcBef>
                        <a:spcAft>
                          <a:spcPts val="0"/>
                        </a:spcAft>
                        <a:buNone/>
                      </a:pPr>
                      <a:r>
                        <a:rPr lang="en"/>
                        <a:t>140 (FN)</a:t>
                      </a:r>
                      <a:endParaRPr/>
                    </a:p>
                  </a:txBody>
                  <a:tcPr marT="91425" marB="91425" marR="91425" marL="91425"/>
                </a:tc>
                <a:tc>
                  <a:txBody>
                    <a:bodyPr/>
                    <a:lstStyle/>
                    <a:p>
                      <a:pPr indent="0" lvl="0" marL="0" rtl="0" algn="ctr">
                        <a:spcBef>
                          <a:spcPts val="0"/>
                        </a:spcBef>
                        <a:spcAft>
                          <a:spcPts val="0"/>
                        </a:spcAft>
                        <a:buNone/>
                      </a:pPr>
                      <a:r>
                        <a:rPr lang="en"/>
                        <a:t>943 (TP)</a:t>
                      </a:r>
                      <a:endParaRPr/>
                    </a:p>
                  </a:txBody>
                  <a:tcPr marT="91425" marB="91425" marR="91425" marL="91425"/>
                </a:tc>
              </a:tr>
            </a:tbl>
          </a:graphicData>
        </a:graphic>
      </p:graphicFrame>
      <p:sp>
        <p:nvSpPr>
          <p:cNvPr id="207" name="Google Shape;207;p30"/>
          <p:cNvSpPr txBox="1"/>
          <p:nvPr/>
        </p:nvSpPr>
        <p:spPr>
          <a:xfrm>
            <a:off x="2328100" y="3276150"/>
            <a:ext cx="104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Predicted</a:t>
            </a:r>
            <a:endParaRPr b="1">
              <a:latin typeface="Open Sans"/>
              <a:ea typeface="Open Sans"/>
              <a:cs typeface="Open Sans"/>
              <a:sym typeface="Open Sans"/>
            </a:endParaRPr>
          </a:p>
        </p:txBody>
      </p:sp>
      <p:sp>
        <p:nvSpPr>
          <p:cNvPr id="208" name="Google Shape;208;p30"/>
          <p:cNvSpPr txBox="1"/>
          <p:nvPr/>
        </p:nvSpPr>
        <p:spPr>
          <a:xfrm rot="-5400000">
            <a:off x="240675" y="4183675"/>
            <a:ext cx="7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Actual</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Accuracy: 76.1 %</a:t>
            </a:r>
            <a:endParaRPr sz="1500"/>
          </a:p>
          <a:p>
            <a:pPr indent="0" lvl="0" marL="0" rtl="0" algn="l">
              <a:spcBef>
                <a:spcPts val="1200"/>
              </a:spcBef>
              <a:spcAft>
                <a:spcPts val="0"/>
              </a:spcAft>
              <a:buNone/>
            </a:pPr>
            <a:r>
              <a:rPr lang="en" sz="1500"/>
              <a:t>Recall: 85.8 %</a:t>
            </a:r>
            <a:endParaRPr sz="1500"/>
          </a:p>
          <a:p>
            <a:pPr indent="0" lvl="0" marL="0" rtl="0" algn="l">
              <a:spcBef>
                <a:spcPts val="1200"/>
              </a:spcBef>
              <a:spcAft>
                <a:spcPts val="0"/>
              </a:spcAft>
              <a:buNone/>
            </a:pPr>
            <a:r>
              <a:rPr lang="en" sz="1500"/>
              <a:t>Precision: 63.9 %</a:t>
            </a:r>
            <a:endParaRPr sz="1500"/>
          </a:p>
          <a:p>
            <a:pPr indent="0" lvl="0" marL="0" rtl="0" algn="l">
              <a:spcBef>
                <a:spcPts val="1200"/>
              </a:spcBef>
              <a:spcAft>
                <a:spcPts val="1200"/>
              </a:spcAft>
              <a:buNone/>
            </a:pPr>
            <a:r>
              <a:rPr lang="en" sz="1500"/>
              <a:t>F1-Score: 73.3 %</a:t>
            </a:r>
            <a:endParaRPr/>
          </a:p>
        </p:txBody>
      </p:sp>
      <p:sp>
        <p:nvSpPr>
          <p:cNvPr id="214" name="Google Shape;214;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5" name="Google Shape;215;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40"/>
              <a:t>Gradient Model Performance - Non-Oversampled Validation Set</a:t>
            </a:r>
            <a:endParaRPr sz="2840"/>
          </a:p>
        </p:txBody>
      </p:sp>
      <p:pic>
        <p:nvPicPr>
          <p:cNvPr id="216" name="Google Shape;216;p31"/>
          <p:cNvPicPr preferRelativeResize="0"/>
          <p:nvPr/>
        </p:nvPicPr>
        <p:blipFill>
          <a:blip r:embed="rId3">
            <a:alphaModFix/>
          </a:blip>
          <a:stretch>
            <a:fillRect/>
          </a:stretch>
        </p:blipFill>
        <p:spPr>
          <a:xfrm>
            <a:off x="4571988" y="1071550"/>
            <a:ext cx="4333875" cy="3000375"/>
          </a:xfrm>
          <a:prstGeom prst="rect">
            <a:avLst/>
          </a:prstGeom>
          <a:noFill/>
          <a:ln>
            <a:noFill/>
          </a:ln>
        </p:spPr>
      </p:pic>
      <p:graphicFrame>
        <p:nvGraphicFramePr>
          <p:cNvPr id="217" name="Google Shape;217;p31"/>
          <p:cNvGraphicFramePr/>
          <p:nvPr/>
        </p:nvGraphicFramePr>
        <p:xfrm>
          <a:off x="790225" y="3527025"/>
          <a:ext cx="3000000" cy="3000000"/>
        </p:xfrm>
        <a:graphic>
          <a:graphicData uri="http://schemas.openxmlformats.org/drawingml/2006/table">
            <a:tbl>
              <a:tblPr>
                <a:noFill/>
                <a:tableStyleId>{C755B590-9668-4CCF-8EA5-D9BECD73712A}</a:tableStyleId>
              </a:tblPr>
              <a:tblGrid>
                <a:gridCol w="946825"/>
                <a:gridCol w="1113550"/>
                <a:gridCol w="1149200"/>
              </a:tblGrid>
              <a:tr h="3137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Negative</a:t>
                      </a:r>
                      <a:endParaRPr/>
                    </a:p>
                  </a:txBody>
                  <a:tcPr marT="91425" marB="91425" marR="91425" marL="91425"/>
                </a:tc>
                <a:tc>
                  <a:txBody>
                    <a:bodyPr/>
                    <a:lstStyle/>
                    <a:p>
                      <a:pPr indent="0" lvl="0" marL="0" rtl="0" algn="l">
                        <a:spcBef>
                          <a:spcPts val="0"/>
                        </a:spcBef>
                        <a:spcAft>
                          <a:spcPts val="0"/>
                        </a:spcAft>
                        <a:buNone/>
                      </a:pPr>
                      <a:r>
                        <a:rPr lang="en"/>
                        <a:t>Positive</a:t>
                      </a:r>
                      <a:endParaRPr/>
                    </a:p>
                  </a:txBody>
                  <a:tcPr marT="91425" marB="91425" marR="91425" marL="91425"/>
                </a:tc>
              </a:tr>
              <a:tr h="399100">
                <a:tc>
                  <a:txBody>
                    <a:bodyPr/>
                    <a:lstStyle/>
                    <a:p>
                      <a:pPr indent="0" lvl="0" marL="0" rtl="0" algn="l">
                        <a:spcBef>
                          <a:spcPts val="0"/>
                        </a:spcBef>
                        <a:spcAft>
                          <a:spcPts val="0"/>
                        </a:spcAft>
                        <a:buNone/>
                      </a:pPr>
                      <a:r>
                        <a:rPr lang="en"/>
                        <a:t>Negative</a:t>
                      </a:r>
                      <a:endParaRPr/>
                    </a:p>
                  </a:txBody>
                  <a:tcPr marT="91425" marB="91425" marR="91425" marL="91425"/>
                </a:tc>
                <a:tc>
                  <a:txBody>
                    <a:bodyPr/>
                    <a:lstStyle/>
                    <a:p>
                      <a:pPr indent="0" lvl="0" marL="0" rtl="0" algn="l">
                        <a:spcBef>
                          <a:spcPts val="0"/>
                        </a:spcBef>
                        <a:spcAft>
                          <a:spcPts val="0"/>
                        </a:spcAft>
                        <a:buNone/>
                      </a:pPr>
                      <a:r>
                        <a:rPr lang="en"/>
                        <a:t>744 (TN)</a:t>
                      </a:r>
                      <a:endParaRPr/>
                    </a:p>
                  </a:txBody>
                  <a:tcPr marT="91425" marB="91425" marR="91425" marL="91425"/>
                </a:tc>
                <a:tc>
                  <a:txBody>
                    <a:bodyPr/>
                    <a:lstStyle/>
                    <a:p>
                      <a:pPr indent="0" lvl="0" marL="0" rtl="0" algn="l">
                        <a:spcBef>
                          <a:spcPts val="0"/>
                        </a:spcBef>
                        <a:spcAft>
                          <a:spcPts val="0"/>
                        </a:spcAft>
                        <a:buNone/>
                      </a:pPr>
                      <a:r>
                        <a:rPr lang="en"/>
                        <a:t>318 </a:t>
                      </a:r>
                      <a:r>
                        <a:rPr lang="en"/>
                        <a:t>(FP)</a:t>
                      </a:r>
                      <a:endParaRPr/>
                    </a:p>
                  </a:txBody>
                  <a:tcPr marT="91425" marB="91425" marR="91425" marL="91425"/>
                </a:tc>
              </a:tr>
              <a:tr h="399100">
                <a:tc>
                  <a:txBody>
                    <a:bodyPr/>
                    <a:lstStyle/>
                    <a:p>
                      <a:pPr indent="0" lvl="0" marL="0" rtl="0" algn="l">
                        <a:spcBef>
                          <a:spcPts val="0"/>
                        </a:spcBef>
                        <a:spcAft>
                          <a:spcPts val="0"/>
                        </a:spcAft>
                        <a:buNone/>
                      </a:pPr>
                      <a:r>
                        <a:rPr lang="en"/>
                        <a:t>Positive</a:t>
                      </a:r>
                      <a:endParaRPr/>
                    </a:p>
                  </a:txBody>
                  <a:tcPr marT="91425" marB="91425" marR="91425" marL="91425"/>
                </a:tc>
                <a:tc>
                  <a:txBody>
                    <a:bodyPr/>
                    <a:lstStyle/>
                    <a:p>
                      <a:pPr indent="0" lvl="0" marL="0" rtl="0" algn="l">
                        <a:spcBef>
                          <a:spcPts val="0"/>
                        </a:spcBef>
                        <a:spcAft>
                          <a:spcPts val="0"/>
                        </a:spcAft>
                        <a:buNone/>
                      </a:pPr>
                      <a:r>
                        <a:rPr lang="en"/>
                        <a:t>92 </a:t>
                      </a:r>
                      <a:r>
                        <a:rPr lang="en"/>
                        <a:t>(FN)</a:t>
                      </a:r>
                      <a:endParaRPr/>
                    </a:p>
                  </a:txBody>
                  <a:tcPr marT="91425" marB="91425" marR="91425" marL="91425"/>
                </a:tc>
                <a:tc>
                  <a:txBody>
                    <a:bodyPr/>
                    <a:lstStyle/>
                    <a:p>
                      <a:pPr indent="0" lvl="0" marL="0" rtl="0" algn="l">
                        <a:spcBef>
                          <a:spcPts val="0"/>
                        </a:spcBef>
                        <a:spcAft>
                          <a:spcPts val="0"/>
                        </a:spcAft>
                        <a:buNone/>
                      </a:pPr>
                      <a:r>
                        <a:rPr lang="en"/>
                        <a:t>565 </a:t>
                      </a:r>
                      <a:r>
                        <a:rPr lang="en"/>
                        <a:t>(TP)</a:t>
                      </a:r>
                      <a:endParaRPr/>
                    </a:p>
                  </a:txBody>
                  <a:tcPr marT="91425" marB="91425" marR="91425" marL="91425"/>
                </a:tc>
              </a:tr>
            </a:tbl>
          </a:graphicData>
        </a:graphic>
      </p:graphicFrame>
      <p:sp>
        <p:nvSpPr>
          <p:cNvPr id="218" name="Google Shape;218;p31"/>
          <p:cNvSpPr txBox="1"/>
          <p:nvPr/>
        </p:nvSpPr>
        <p:spPr>
          <a:xfrm>
            <a:off x="2300575" y="3126825"/>
            <a:ext cx="104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Predicted</a:t>
            </a:r>
            <a:endParaRPr b="1">
              <a:latin typeface="Open Sans"/>
              <a:ea typeface="Open Sans"/>
              <a:cs typeface="Open Sans"/>
              <a:sym typeface="Open Sans"/>
            </a:endParaRPr>
          </a:p>
        </p:txBody>
      </p:sp>
      <p:sp>
        <p:nvSpPr>
          <p:cNvPr id="219" name="Google Shape;219;p31"/>
          <p:cNvSpPr txBox="1"/>
          <p:nvPr/>
        </p:nvSpPr>
        <p:spPr>
          <a:xfrm rot="-5400000">
            <a:off x="208950" y="3924125"/>
            <a:ext cx="7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Actual</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Industry Background and Competitors</a:t>
            </a:r>
            <a:endParaRPr/>
          </a:p>
        </p:txBody>
      </p:sp>
      <p:sp>
        <p:nvSpPr>
          <p:cNvPr id="73" name="Google Shape;73;p14"/>
          <p:cNvSpPr txBox="1"/>
          <p:nvPr>
            <p:ph idx="1" type="body"/>
          </p:nvPr>
        </p:nvSpPr>
        <p:spPr>
          <a:xfrm>
            <a:off x="311700" y="1152425"/>
            <a:ext cx="8626800" cy="3302700"/>
          </a:xfrm>
          <a:prstGeom prst="rect">
            <a:avLst/>
          </a:prstGeom>
        </p:spPr>
        <p:txBody>
          <a:bodyPr anchorCtr="0" anchor="t" bIns="91425" lIns="91425" spcFirstLastPara="1" rIns="91425" wrap="square" tIns="91425">
            <a:normAutofit fontScale="25000" lnSpcReduction="20000"/>
          </a:bodyPr>
          <a:lstStyle/>
          <a:p>
            <a:pPr indent="-319678" lvl="0" marL="457200" rtl="0" algn="l">
              <a:spcBef>
                <a:spcPts val="0"/>
              </a:spcBef>
              <a:spcAft>
                <a:spcPts val="0"/>
              </a:spcAft>
              <a:buSzPct val="100000"/>
              <a:buChar char="●"/>
            </a:pPr>
            <a:r>
              <a:rPr lang="en" sz="5737"/>
              <a:t>The global athletic wear (footwear and apparel) industry was worth $304 billion in 2022</a:t>
            </a:r>
            <a:endParaRPr sz="5737"/>
          </a:p>
          <a:p>
            <a:pPr indent="-304800" lvl="1" marL="914400" rtl="0" algn="l">
              <a:lnSpc>
                <a:spcPct val="115000"/>
              </a:lnSpc>
              <a:spcBef>
                <a:spcPts val="1000"/>
              </a:spcBef>
              <a:spcAft>
                <a:spcPts val="0"/>
              </a:spcAft>
              <a:buSzPct val="100000"/>
              <a:buChar char="○"/>
            </a:pPr>
            <a:r>
              <a:rPr lang="en" sz="4800"/>
              <a:t>Expected growth of 3.7% CAGR; expected to reach $365 billion in 2027</a:t>
            </a:r>
            <a:endParaRPr sz="4800"/>
          </a:p>
          <a:p>
            <a:pPr indent="-317500" lvl="0" marL="457200" rtl="0" algn="l">
              <a:lnSpc>
                <a:spcPct val="115000"/>
              </a:lnSpc>
              <a:spcBef>
                <a:spcPts val="1000"/>
              </a:spcBef>
              <a:spcAft>
                <a:spcPts val="0"/>
              </a:spcAft>
              <a:buSzPct val="100000"/>
              <a:buChar char="●"/>
            </a:pPr>
            <a:r>
              <a:rPr lang="en" sz="5600"/>
              <a:t>The global athletic footwear industry was valued at $127 billion in 2021</a:t>
            </a:r>
            <a:endParaRPr sz="5600"/>
          </a:p>
          <a:p>
            <a:pPr indent="-304800" lvl="1" marL="914400" rtl="0" algn="l">
              <a:spcBef>
                <a:spcPts val="1000"/>
              </a:spcBef>
              <a:spcAft>
                <a:spcPts val="0"/>
              </a:spcAft>
              <a:buSzPct val="100000"/>
              <a:buChar char="○"/>
            </a:pPr>
            <a:r>
              <a:rPr lang="en" sz="4800"/>
              <a:t>Expected CAGR of 4.9% from 2022 to 2030</a:t>
            </a:r>
            <a:endParaRPr sz="4800"/>
          </a:p>
          <a:p>
            <a:pPr indent="-317500" lvl="0" marL="457200" rtl="0" algn="l">
              <a:spcBef>
                <a:spcPts val="1000"/>
              </a:spcBef>
              <a:spcAft>
                <a:spcPts val="0"/>
              </a:spcAft>
              <a:buSzPct val="100000"/>
              <a:buChar char="●"/>
            </a:pPr>
            <a:r>
              <a:rPr lang="en" sz="5600"/>
              <a:t>Industry growth driven by:</a:t>
            </a:r>
            <a:endParaRPr sz="5600"/>
          </a:p>
          <a:p>
            <a:pPr indent="-304800" lvl="1" marL="914400" rtl="0" algn="l">
              <a:spcBef>
                <a:spcPts val="1000"/>
              </a:spcBef>
              <a:spcAft>
                <a:spcPts val="0"/>
              </a:spcAft>
              <a:buSzPct val="100000"/>
              <a:buChar char="○"/>
            </a:pPr>
            <a:r>
              <a:rPr lang="en" sz="4800"/>
              <a:t>Women’s footwear and apparel</a:t>
            </a:r>
            <a:endParaRPr sz="4800"/>
          </a:p>
          <a:p>
            <a:pPr indent="-304800" lvl="1" marL="914400" rtl="0" algn="l">
              <a:spcBef>
                <a:spcPts val="1000"/>
              </a:spcBef>
              <a:spcAft>
                <a:spcPts val="0"/>
              </a:spcAft>
              <a:buSzPct val="100000"/>
              <a:buChar char="○"/>
            </a:pPr>
            <a:r>
              <a:rPr lang="en" sz="4800"/>
              <a:t>Athleisure popularity</a:t>
            </a:r>
            <a:endParaRPr sz="4800"/>
          </a:p>
          <a:p>
            <a:pPr indent="-304800" lvl="1" marL="914400" rtl="0" algn="l">
              <a:spcBef>
                <a:spcPts val="1000"/>
              </a:spcBef>
              <a:spcAft>
                <a:spcPts val="0"/>
              </a:spcAft>
              <a:buSzPct val="100000"/>
              <a:buChar char="○"/>
            </a:pPr>
            <a:r>
              <a:rPr lang="en" sz="4800"/>
              <a:t>Health conscious consumers</a:t>
            </a:r>
            <a:endParaRPr sz="4800"/>
          </a:p>
          <a:p>
            <a:pPr indent="0" lvl="0" marL="914400" rtl="0" algn="l">
              <a:spcBef>
                <a:spcPts val="1000"/>
              </a:spcBef>
              <a:spcAft>
                <a:spcPts val="0"/>
              </a:spcAft>
              <a:buNone/>
            </a:pPr>
            <a:r>
              <a:t/>
            </a:r>
            <a:endParaRPr sz="4800"/>
          </a:p>
          <a:p>
            <a:pPr indent="-317500" lvl="0" marL="457200" rtl="0" algn="l">
              <a:spcBef>
                <a:spcPts val="1000"/>
              </a:spcBef>
              <a:spcAft>
                <a:spcPts val="0"/>
              </a:spcAft>
              <a:buSzPct val="100000"/>
              <a:buChar char="●"/>
            </a:pPr>
            <a:r>
              <a:rPr lang="en" sz="5600"/>
              <a:t>Largest competitors are Nike, Puma, Under Armour, New Balance</a:t>
            </a:r>
            <a:endParaRPr sz="5600"/>
          </a:p>
          <a:p>
            <a:pPr indent="0" lvl="0" marL="0" rtl="0" algn="l">
              <a:spcBef>
                <a:spcPts val="1200"/>
              </a:spcBef>
              <a:spcAft>
                <a:spcPts val="0"/>
              </a:spcAft>
              <a:buNone/>
            </a:pPr>
            <a:r>
              <a:t/>
            </a:r>
            <a:endParaRPr/>
          </a:p>
          <a:p>
            <a:pPr indent="0" lvl="0" marL="914400" rtl="0" algn="l">
              <a:spcBef>
                <a:spcPts val="1200"/>
              </a:spcBef>
              <a:spcAft>
                <a:spcPts val="1200"/>
              </a:spcAft>
              <a:buNone/>
            </a:pPr>
            <a:r>
              <a:t/>
            </a:r>
            <a:endParaRPr/>
          </a:p>
        </p:txBody>
      </p:sp>
      <p:sp>
        <p:nvSpPr>
          <p:cNvPr id="74" name="Google Shape;7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 name="Google Shape;75;p14"/>
          <p:cNvSpPr txBox="1"/>
          <p:nvPr/>
        </p:nvSpPr>
        <p:spPr>
          <a:xfrm>
            <a:off x="0" y="4774675"/>
            <a:ext cx="2870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Open Sans"/>
                <a:ea typeface="Open Sans"/>
                <a:cs typeface="Open Sans"/>
                <a:sym typeface="Open Sans"/>
              </a:rPr>
              <a:t>Sources: Mobile Foresights, Grand View Research</a:t>
            </a:r>
            <a:endParaRPr sz="900">
              <a:latin typeface="Open Sans"/>
              <a:ea typeface="Open Sans"/>
              <a:cs typeface="Open Sans"/>
              <a:sym typeface="Open Sans"/>
            </a:endParaRPr>
          </a:p>
        </p:txBody>
      </p:sp>
      <p:pic>
        <p:nvPicPr>
          <p:cNvPr id="76" name="Google Shape;76;p14"/>
          <p:cNvPicPr preferRelativeResize="0"/>
          <p:nvPr/>
        </p:nvPicPr>
        <p:blipFill>
          <a:blip r:embed="rId3">
            <a:alphaModFix/>
          </a:blip>
          <a:stretch>
            <a:fillRect/>
          </a:stretch>
        </p:blipFill>
        <p:spPr>
          <a:xfrm>
            <a:off x="6052600" y="2155075"/>
            <a:ext cx="2524000" cy="16810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Estimated Financial Impact</a:t>
            </a:r>
            <a:endParaRPr/>
          </a:p>
        </p:txBody>
      </p:sp>
      <p:sp>
        <p:nvSpPr>
          <p:cNvPr id="225" name="Google Shape;225;p32"/>
          <p:cNvSpPr txBox="1"/>
          <p:nvPr>
            <p:ph idx="1" type="body"/>
          </p:nvPr>
        </p:nvSpPr>
        <p:spPr>
          <a:xfrm>
            <a:off x="159300" y="1190125"/>
            <a:ext cx="8520600" cy="36540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b="1" sz="1280">
              <a:highlight>
                <a:schemeClr val="accent6"/>
              </a:highlight>
            </a:endParaRPr>
          </a:p>
          <a:p>
            <a:pPr indent="-309880" lvl="0" marL="457200" rtl="0" algn="l">
              <a:lnSpc>
                <a:spcPct val="115000"/>
              </a:lnSpc>
              <a:spcBef>
                <a:spcPts val="1000"/>
              </a:spcBef>
              <a:spcAft>
                <a:spcPts val="0"/>
              </a:spcAft>
              <a:buSzPts val="1280"/>
              <a:buChar char="●"/>
            </a:pPr>
            <a:r>
              <a:rPr b="1" lang="en" sz="1280"/>
              <a:t>Ideal cut off value is 0.4</a:t>
            </a:r>
            <a:endParaRPr b="1" sz="1280"/>
          </a:p>
          <a:p>
            <a:pPr indent="-309880" lvl="0" marL="457200" rtl="0" algn="l">
              <a:lnSpc>
                <a:spcPct val="115000"/>
              </a:lnSpc>
              <a:spcBef>
                <a:spcPts val="1000"/>
              </a:spcBef>
              <a:spcAft>
                <a:spcPts val="0"/>
              </a:spcAft>
              <a:buSzPts val="1280"/>
              <a:buChar char="●"/>
            </a:pPr>
            <a:r>
              <a:rPr b="1" lang="en" sz="1280"/>
              <a:t>Labor cost savings:</a:t>
            </a:r>
            <a:endParaRPr b="1" sz="1280"/>
          </a:p>
          <a:p>
            <a:pPr indent="-309880" lvl="1" marL="914400" rtl="0" algn="l">
              <a:lnSpc>
                <a:spcPct val="115000"/>
              </a:lnSpc>
              <a:spcBef>
                <a:spcPts val="0"/>
              </a:spcBef>
              <a:spcAft>
                <a:spcPts val="0"/>
              </a:spcAft>
              <a:buSzPts val="1280"/>
              <a:buChar char="○"/>
            </a:pPr>
            <a:r>
              <a:rPr lang="en" sz="1280"/>
              <a:t>Total Per Year: </a:t>
            </a:r>
            <a:r>
              <a:rPr b="1" lang="en" sz="1280"/>
              <a:t>approximately $277,126</a:t>
            </a:r>
            <a:endParaRPr b="1" sz="1280"/>
          </a:p>
          <a:p>
            <a:pPr indent="-303530" lvl="1" marL="914400" rtl="0" algn="l">
              <a:lnSpc>
                <a:spcPct val="115000"/>
              </a:lnSpc>
              <a:spcBef>
                <a:spcPts val="0"/>
              </a:spcBef>
              <a:spcAft>
                <a:spcPts val="0"/>
              </a:spcAft>
              <a:buSzPts val="1180"/>
              <a:buChar char="○"/>
            </a:pPr>
            <a:r>
              <a:rPr lang="en" sz="1155"/>
              <a:t>Assumptions:</a:t>
            </a:r>
            <a:endParaRPr sz="1155"/>
          </a:p>
          <a:p>
            <a:pPr indent="-303530" lvl="2" marL="1371600" rtl="0" algn="l">
              <a:lnSpc>
                <a:spcPct val="115000"/>
              </a:lnSpc>
              <a:spcBef>
                <a:spcPts val="0"/>
              </a:spcBef>
              <a:spcAft>
                <a:spcPts val="0"/>
              </a:spcAft>
              <a:buSzPts val="1180"/>
              <a:buChar char="■"/>
            </a:pPr>
            <a:r>
              <a:rPr lang="en" sz="1155"/>
              <a:t>~$1,000 saved when reassigned ticket is correctly predicted</a:t>
            </a:r>
            <a:endParaRPr sz="1155"/>
          </a:p>
          <a:p>
            <a:pPr indent="-303530" lvl="2" marL="1371600" rtl="0" algn="l">
              <a:lnSpc>
                <a:spcPct val="115000"/>
              </a:lnSpc>
              <a:spcBef>
                <a:spcPts val="0"/>
              </a:spcBef>
              <a:spcAft>
                <a:spcPts val="0"/>
              </a:spcAft>
              <a:buSzPts val="1180"/>
              <a:buChar char="■"/>
            </a:pPr>
            <a:r>
              <a:rPr lang="en" sz="1155"/>
              <a:t>~$833 in costs when the model incorrectly predicts reassigned ticket</a:t>
            </a:r>
            <a:endParaRPr sz="1155"/>
          </a:p>
          <a:p>
            <a:pPr indent="-309880" lvl="0" marL="457200" rtl="0" algn="l">
              <a:lnSpc>
                <a:spcPct val="115000"/>
              </a:lnSpc>
              <a:spcBef>
                <a:spcPts val="1000"/>
              </a:spcBef>
              <a:spcAft>
                <a:spcPts val="0"/>
              </a:spcAft>
              <a:buSzPts val="1280"/>
              <a:buChar char="●"/>
            </a:pPr>
            <a:r>
              <a:rPr b="1" lang="en" sz="1280"/>
              <a:t>Retail store sales savings:</a:t>
            </a:r>
            <a:endParaRPr b="1" sz="1280"/>
          </a:p>
          <a:p>
            <a:pPr indent="-309880" lvl="1" marL="914400" rtl="0" algn="l">
              <a:lnSpc>
                <a:spcPct val="115000"/>
              </a:lnSpc>
              <a:spcBef>
                <a:spcPts val="0"/>
              </a:spcBef>
              <a:spcAft>
                <a:spcPts val="0"/>
              </a:spcAft>
              <a:buSzPts val="1280"/>
              <a:buChar char="○"/>
            </a:pPr>
            <a:r>
              <a:rPr lang="en" sz="1280"/>
              <a:t>Total per year: </a:t>
            </a:r>
            <a:r>
              <a:rPr b="1" lang="en" sz="1280"/>
              <a:t>approximately </a:t>
            </a:r>
            <a:r>
              <a:rPr b="1" lang="en" sz="1280"/>
              <a:t>$1,044,714</a:t>
            </a:r>
            <a:endParaRPr b="1" sz="1280"/>
          </a:p>
          <a:p>
            <a:pPr indent="-303530" lvl="1" marL="914400" rtl="0" algn="l">
              <a:lnSpc>
                <a:spcPct val="115000"/>
              </a:lnSpc>
              <a:spcBef>
                <a:spcPts val="0"/>
              </a:spcBef>
              <a:spcAft>
                <a:spcPts val="0"/>
              </a:spcAft>
              <a:buSzPts val="1180"/>
              <a:buChar char="○"/>
            </a:pPr>
            <a:r>
              <a:rPr lang="en" sz="1180"/>
              <a:t>Assumptions:</a:t>
            </a:r>
            <a:endParaRPr sz="1180"/>
          </a:p>
          <a:p>
            <a:pPr indent="-303530" lvl="2" marL="1371600" rtl="0" algn="l">
              <a:lnSpc>
                <a:spcPct val="115000"/>
              </a:lnSpc>
              <a:spcBef>
                <a:spcPts val="0"/>
              </a:spcBef>
              <a:spcAft>
                <a:spcPts val="0"/>
              </a:spcAft>
              <a:buSzPts val="1180"/>
              <a:buChar char="■"/>
            </a:pPr>
            <a:r>
              <a:rPr lang="en" sz="1180"/>
              <a:t>The avg Adidas </a:t>
            </a:r>
            <a:r>
              <a:rPr lang="en" sz="1180"/>
              <a:t>retail store makes $10,000 in sales per day (ChatGPT)</a:t>
            </a:r>
            <a:endParaRPr sz="1180"/>
          </a:p>
          <a:p>
            <a:pPr indent="-303530" lvl="2" marL="1371600" rtl="0" algn="l">
              <a:lnSpc>
                <a:spcPct val="115000"/>
              </a:lnSpc>
              <a:spcBef>
                <a:spcPts val="0"/>
              </a:spcBef>
              <a:spcAft>
                <a:spcPts val="0"/>
              </a:spcAft>
              <a:buSzPts val="1180"/>
              <a:buChar char="■"/>
            </a:pPr>
            <a:r>
              <a:rPr lang="en" sz="1180"/>
              <a:t>“Priority = Critical” retail location tickets result in store downtime</a:t>
            </a:r>
            <a:endParaRPr sz="1180"/>
          </a:p>
          <a:p>
            <a:pPr indent="-303530" lvl="2" marL="1371600" rtl="0" algn="l">
              <a:lnSpc>
                <a:spcPct val="115000"/>
              </a:lnSpc>
              <a:spcBef>
                <a:spcPts val="0"/>
              </a:spcBef>
              <a:spcAft>
                <a:spcPts val="0"/>
              </a:spcAft>
              <a:buSzPts val="1180"/>
              <a:buChar char="■"/>
            </a:pPr>
            <a:r>
              <a:rPr lang="en" sz="1180"/>
              <a:t>10.32% of submitted tickets are critical and retail location</a:t>
            </a:r>
            <a:endParaRPr sz="1180"/>
          </a:p>
        </p:txBody>
      </p:sp>
      <p:sp>
        <p:nvSpPr>
          <p:cNvPr id="226" name="Google Shape;226;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7" name="Google Shape;227;p32"/>
          <p:cNvPicPr preferRelativeResize="0"/>
          <p:nvPr/>
        </p:nvPicPr>
        <p:blipFill>
          <a:blip r:embed="rId3">
            <a:alphaModFix/>
          </a:blip>
          <a:stretch>
            <a:fillRect/>
          </a:stretch>
        </p:blipFill>
        <p:spPr>
          <a:xfrm>
            <a:off x="4830000" y="6780"/>
            <a:ext cx="4267350" cy="25649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Solution and Its’ Strategic Value</a:t>
            </a:r>
            <a:endParaRPr/>
          </a:p>
        </p:txBody>
      </p:sp>
      <p:sp>
        <p:nvSpPr>
          <p:cNvPr id="233" name="Google Shape;233;p3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342900" lvl="0" marL="457200" rtl="0" algn="l">
              <a:spcBef>
                <a:spcPts val="1200"/>
              </a:spcBef>
              <a:spcAft>
                <a:spcPts val="0"/>
              </a:spcAft>
              <a:buSzPts val="1800"/>
              <a:buChar char="●"/>
            </a:pPr>
            <a:r>
              <a:rPr lang="en"/>
              <a:t>Integrate</a:t>
            </a:r>
            <a:r>
              <a:rPr lang="en"/>
              <a:t> a predictive model into the current ticketing system</a:t>
            </a:r>
            <a:endParaRPr/>
          </a:p>
          <a:p>
            <a:pPr indent="-342900" lvl="0" marL="457200" rtl="0" algn="l">
              <a:spcBef>
                <a:spcPts val="0"/>
              </a:spcBef>
              <a:spcAft>
                <a:spcPts val="0"/>
              </a:spcAft>
              <a:buSzPts val="1800"/>
              <a:buChar char="●"/>
            </a:pPr>
            <a:r>
              <a:rPr lang="en"/>
              <a:t>Allows for less reassignments, saving time and money</a:t>
            </a:r>
            <a:endParaRPr/>
          </a:p>
          <a:p>
            <a:pPr indent="-342900" lvl="0" marL="457200" rtl="0" algn="l">
              <a:spcBef>
                <a:spcPts val="0"/>
              </a:spcBef>
              <a:spcAft>
                <a:spcPts val="0"/>
              </a:spcAft>
              <a:buSzPts val="1800"/>
              <a:buChar char="●"/>
            </a:pPr>
            <a:r>
              <a:rPr lang="en"/>
              <a:t>Strategic value includes: Extra time, further reduced costs, employee efficiency, and morale</a:t>
            </a:r>
            <a:endParaRPr/>
          </a:p>
        </p:txBody>
      </p:sp>
      <p:sp>
        <p:nvSpPr>
          <p:cNvPr id="234" name="Google Shape;234;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5" name="Google Shape;235;p33"/>
          <p:cNvPicPr preferRelativeResize="0"/>
          <p:nvPr/>
        </p:nvPicPr>
        <p:blipFill>
          <a:blip r:embed="rId3">
            <a:alphaModFix/>
          </a:blip>
          <a:stretch>
            <a:fillRect/>
          </a:stretch>
        </p:blipFill>
        <p:spPr>
          <a:xfrm>
            <a:off x="5969413" y="2920138"/>
            <a:ext cx="2619375" cy="1743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will the business processes be changed?</a:t>
            </a:r>
            <a:endParaRPr/>
          </a:p>
        </p:txBody>
      </p:sp>
      <p:sp>
        <p:nvSpPr>
          <p:cNvPr id="241" name="Google Shape;241;p3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Current process adjustment would be minimal</a:t>
            </a:r>
            <a:endParaRPr/>
          </a:p>
          <a:p>
            <a:pPr indent="-342900" lvl="0" marL="457200" rtl="0" algn="l">
              <a:spcBef>
                <a:spcPts val="0"/>
              </a:spcBef>
              <a:spcAft>
                <a:spcPts val="0"/>
              </a:spcAft>
              <a:buSzPts val="1800"/>
              <a:buChar char="●"/>
            </a:pPr>
            <a:r>
              <a:rPr lang="en"/>
              <a:t>Current system would require adaptation</a:t>
            </a:r>
            <a:endParaRPr/>
          </a:p>
          <a:p>
            <a:pPr indent="-342900" lvl="0" marL="457200" rtl="0" algn="l">
              <a:spcBef>
                <a:spcPts val="0"/>
              </a:spcBef>
              <a:spcAft>
                <a:spcPts val="0"/>
              </a:spcAft>
              <a:buSzPts val="1800"/>
              <a:buChar char="●"/>
            </a:pPr>
            <a:r>
              <a:rPr lang="en"/>
              <a:t>Would require coding work</a:t>
            </a:r>
            <a:endParaRPr/>
          </a:p>
        </p:txBody>
      </p:sp>
      <p:sp>
        <p:nvSpPr>
          <p:cNvPr id="242" name="Google Shape;242;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3" name="Google Shape;243;p34"/>
          <p:cNvPicPr preferRelativeResize="0"/>
          <p:nvPr/>
        </p:nvPicPr>
        <p:blipFill>
          <a:blip r:embed="rId3">
            <a:alphaModFix/>
          </a:blip>
          <a:stretch>
            <a:fillRect/>
          </a:stretch>
        </p:blipFill>
        <p:spPr>
          <a:xfrm>
            <a:off x="5588413" y="2773038"/>
            <a:ext cx="2619375" cy="1743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40"/>
              <a:t>Does Adidas have the Skills?</a:t>
            </a:r>
            <a:endParaRPr sz="2340"/>
          </a:p>
        </p:txBody>
      </p:sp>
      <p:sp>
        <p:nvSpPr>
          <p:cNvPr id="249" name="Google Shape;249;p35"/>
          <p:cNvSpPr txBox="1"/>
          <p:nvPr>
            <p:ph idx="1" type="body"/>
          </p:nvPr>
        </p:nvSpPr>
        <p:spPr>
          <a:xfrm>
            <a:off x="311700" y="1266325"/>
            <a:ext cx="62118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Skills Needed:</a:t>
            </a:r>
            <a:endParaRPr/>
          </a:p>
          <a:p>
            <a:pPr indent="-342900" lvl="0" marL="457200" marR="85256" rtl="0" algn="just">
              <a:spcBef>
                <a:spcPts val="1200"/>
              </a:spcBef>
              <a:spcAft>
                <a:spcPts val="0"/>
              </a:spcAft>
              <a:buSzPts val="1800"/>
              <a:buChar char="●"/>
            </a:pPr>
            <a:r>
              <a:rPr lang="en"/>
              <a:t>Programming                                                              </a:t>
            </a:r>
            <a:endParaRPr/>
          </a:p>
          <a:p>
            <a:pPr indent="-342900" lvl="0" marL="457200" rtl="0" algn="just">
              <a:spcBef>
                <a:spcPts val="0"/>
              </a:spcBef>
              <a:spcAft>
                <a:spcPts val="0"/>
              </a:spcAft>
              <a:buSzPts val="1800"/>
              <a:buChar char="●"/>
            </a:pPr>
            <a:r>
              <a:rPr lang="en"/>
              <a:t>Analytics                                                                       </a:t>
            </a:r>
            <a:endParaRPr/>
          </a:p>
          <a:p>
            <a:pPr indent="-342900" lvl="0" marL="457200" rtl="0" algn="just">
              <a:spcBef>
                <a:spcPts val="0"/>
              </a:spcBef>
              <a:spcAft>
                <a:spcPts val="0"/>
              </a:spcAft>
              <a:buSzPts val="1800"/>
              <a:buChar char="●"/>
            </a:pPr>
            <a:r>
              <a:rPr lang="en"/>
              <a:t>Statistics                                                                       </a:t>
            </a:r>
            <a:endParaRPr/>
          </a:p>
          <a:p>
            <a:pPr indent="-342900" lvl="0" marL="457200" rtl="0" algn="just">
              <a:spcBef>
                <a:spcPts val="0"/>
              </a:spcBef>
              <a:spcAft>
                <a:spcPts val="0"/>
              </a:spcAft>
              <a:buSzPts val="1800"/>
              <a:buChar char="●"/>
            </a:pPr>
            <a:r>
              <a:rPr lang="en"/>
              <a:t>Machine Learning                                                       </a:t>
            </a:r>
            <a:endParaRPr/>
          </a:p>
          <a:p>
            <a:pPr indent="-342900" lvl="0" marL="457200" rtl="0" algn="just">
              <a:spcBef>
                <a:spcPts val="0"/>
              </a:spcBef>
              <a:spcAft>
                <a:spcPts val="0"/>
              </a:spcAft>
              <a:buSzPts val="1800"/>
              <a:buChar char="●"/>
            </a:pPr>
            <a:r>
              <a:rPr lang="en"/>
              <a:t>Internal Knowledge of Databases and Systems    </a:t>
            </a:r>
            <a:endParaRPr/>
          </a:p>
          <a:p>
            <a:pPr indent="-342900" lvl="0" marL="457200" rtl="0" algn="just">
              <a:spcBef>
                <a:spcPts val="0"/>
              </a:spcBef>
              <a:spcAft>
                <a:spcPts val="0"/>
              </a:spcAft>
              <a:buSzPts val="1800"/>
              <a:buChar char="●"/>
            </a:pPr>
            <a:r>
              <a:rPr lang="en"/>
              <a:t>Teamwork and Communication Skills                     </a:t>
            </a:r>
            <a:endParaRPr/>
          </a:p>
        </p:txBody>
      </p:sp>
      <p:sp>
        <p:nvSpPr>
          <p:cNvPr id="250" name="Google Shape;250;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1" name="Google Shape;251;p35"/>
          <p:cNvSpPr txBox="1"/>
          <p:nvPr/>
        </p:nvSpPr>
        <p:spPr>
          <a:xfrm>
            <a:off x="6523500" y="1308000"/>
            <a:ext cx="421500" cy="252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800">
              <a:solidFill>
                <a:schemeClr val="dk2"/>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 sz="1800">
                <a:solidFill>
                  <a:schemeClr val="dk2"/>
                </a:solidFill>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Resistance to the Model</a:t>
            </a:r>
            <a:endParaRPr/>
          </a:p>
        </p:txBody>
      </p:sp>
      <p:sp>
        <p:nvSpPr>
          <p:cNvPr id="257" name="Google Shape;257;p36"/>
          <p:cNvSpPr txBox="1"/>
          <p:nvPr>
            <p:ph idx="1" type="body"/>
          </p:nvPr>
        </p:nvSpPr>
        <p:spPr>
          <a:xfrm>
            <a:off x="311700" y="1266325"/>
            <a:ext cx="42603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Time Constraints</a:t>
            </a:r>
            <a:endParaRPr/>
          </a:p>
          <a:p>
            <a:pPr indent="-317500" lvl="1" marL="914400" rtl="0" algn="l">
              <a:spcBef>
                <a:spcPts val="0"/>
              </a:spcBef>
              <a:spcAft>
                <a:spcPts val="0"/>
              </a:spcAft>
              <a:buSzPts val="1400"/>
              <a:buChar char="○"/>
            </a:pPr>
            <a:r>
              <a:rPr lang="en"/>
              <a:t>Building and introducing a new model takes time - a precious resource</a:t>
            </a:r>
            <a:endParaRPr/>
          </a:p>
          <a:p>
            <a:pPr indent="-342900" lvl="0" marL="457200" rtl="0" algn="l">
              <a:spcBef>
                <a:spcPts val="0"/>
              </a:spcBef>
              <a:spcAft>
                <a:spcPts val="0"/>
              </a:spcAft>
              <a:buSzPts val="1800"/>
              <a:buChar char="●"/>
            </a:pPr>
            <a:r>
              <a:rPr lang="en"/>
              <a:t>Job Threatened </a:t>
            </a:r>
            <a:endParaRPr/>
          </a:p>
          <a:p>
            <a:pPr indent="-317500" lvl="1" marL="914400" rtl="0" algn="l">
              <a:spcBef>
                <a:spcPts val="0"/>
              </a:spcBef>
              <a:spcAft>
                <a:spcPts val="0"/>
              </a:spcAft>
              <a:buSzPts val="1400"/>
              <a:buChar char="○"/>
            </a:pPr>
            <a:r>
              <a:rPr lang="en"/>
              <a:t>Individuals may see the introduction of a new process as competition</a:t>
            </a:r>
            <a:endParaRPr/>
          </a:p>
          <a:p>
            <a:pPr indent="-342900" lvl="0" marL="457200" rtl="0" algn="l">
              <a:spcBef>
                <a:spcPts val="0"/>
              </a:spcBef>
              <a:spcAft>
                <a:spcPts val="0"/>
              </a:spcAft>
              <a:buSzPts val="1800"/>
              <a:buChar char="●"/>
            </a:pPr>
            <a:r>
              <a:rPr lang="en"/>
              <a:t>Lack of Trust</a:t>
            </a:r>
            <a:endParaRPr/>
          </a:p>
          <a:p>
            <a:pPr indent="-317500" lvl="1" marL="914400" rtl="0" algn="l">
              <a:spcBef>
                <a:spcPts val="0"/>
              </a:spcBef>
              <a:spcAft>
                <a:spcPts val="0"/>
              </a:spcAft>
              <a:buSzPts val="1400"/>
              <a:buChar char="○"/>
            </a:pPr>
            <a:r>
              <a:rPr lang="en"/>
              <a:t>If people don’t believe a new process works, they may not embrace it</a:t>
            </a:r>
            <a:endParaRPr/>
          </a:p>
          <a:p>
            <a:pPr indent="0" lvl="0" marL="0" rtl="0" algn="l">
              <a:spcBef>
                <a:spcPts val="1200"/>
              </a:spcBef>
              <a:spcAft>
                <a:spcPts val="1200"/>
              </a:spcAft>
              <a:buNone/>
            </a:pPr>
            <a:r>
              <a:t/>
            </a:r>
            <a:endParaRPr/>
          </a:p>
        </p:txBody>
      </p:sp>
      <p:sp>
        <p:nvSpPr>
          <p:cNvPr id="258" name="Google Shape;258;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9" name="Google Shape;259;p36"/>
          <p:cNvSpPr txBox="1"/>
          <p:nvPr/>
        </p:nvSpPr>
        <p:spPr>
          <a:xfrm>
            <a:off x="6351000" y="1896750"/>
            <a:ext cx="282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260" name="Google Shape;260;p36"/>
          <p:cNvPicPr preferRelativeResize="0"/>
          <p:nvPr/>
        </p:nvPicPr>
        <p:blipFill>
          <a:blip r:embed="rId3">
            <a:alphaModFix/>
          </a:blip>
          <a:stretch>
            <a:fillRect/>
          </a:stretch>
        </p:blipFill>
        <p:spPr>
          <a:xfrm>
            <a:off x="5087150" y="1300875"/>
            <a:ext cx="3585715" cy="25417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Chat GPT’s Role</a:t>
            </a:r>
            <a:endParaRPr/>
          </a:p>
        </p:txBody>
      </p:sp>
      <p:sp>
        <p:nvSpPr>
          <p:cNvPr id="266" name="Google Shape;266;p37"/>
          <p:cNvSpPr txBox="1"/>
          <p:nvPr>
            <p:ph idx="1" type="body"/>
          </p:nvPr>
        </p:nvSpPr>
        <p:spPr>
          <a:xfrm>
            <a:off x="311700" y="1266325"/>
            <a:ext cx="4860300" cy="3302700"/>
          </a:xfrm>
          <a:prstGeom prst="rect">
            <a:avLst/>
          </a:prstGeom>
        </p:spPr>
        <p:txBody>
          <a:bodyPr anchorCtr="0" anchor="t" bIns="91425" lIns="91425" spcFirstLastPara="1" rIns="91425" wrap="square" tIns="91425">
            <a:noAutofit/>
          </a:bodyPr>
          <a:lstStyle/>
          <a:p>
            <a:pPr indent="-333375" lvl="0" marL="457200" rtl="0" algn="l">
              <a:spcBef>
                <a:spcPts val="0"/>
              </a:spcBef>
              <a:spcAft>
                <a:spcPts val="0"/>
              </a:spcAft>
              <a:buSzPts val="1650"/>
              <a:buChar char="●"/>
            </a:pPr>
            <a:r>
              <a:rPr lang="en" sz="1650"/>
              <a:t>Uses:</a:t>
            </a:r>
            <a:endParaRPr sz="1650"/>
          </a:p>
          <a:p>
            <a:pPr indent="-333375" lvl="1" marL="914400" rtl="0" algn="l">
              <a:spcBef>
                <a:spcPts val="0"/>
              </a:spcBef>
              <a:spcAft>
                <a:spcPts val="0"/>
              </a:spcAft>
              <a:buSzPts val="1650"/>
              <a:buChar char="○"/>
            </a:pPr>
            <a:r>
              <a:rPr lang="en" sz="1650"/>
              <a:t>Idea Generation</a:t>
            </a:r>
            <a:r>
              <a:rPr lang="en" sz="1650"/>
              <a:t>		</a:t>
            </a:r>
            <a:endParaRPr sz="1650"/>
          </a:p>
          <a:p>
            <a:pPr indent="-333375" lvl="1" marL="914400" rtl="0" algn="l">
              <a:spcBef>
                <a:spcPts val="0"/>
              </a:spcBef>
              <a:spcAft>
                <a:spcPts val="0"/>
              </a:spcAft>
              <a:buSzPts val="1650"/>
              <a:buChar char="○"/>
            </a:pPr>
            <a:r>
              <a:rPr lang="en" sz="1650"/>
              <a:t>Help with code issues</a:t>
            </a:r>
            <a:endParaRPr sz="1650"/>
          </a:p>
          <a:p>
            <a:pPr indent="-333375" lvl="1" marL="914400" rtl="0" algn="l">
              <a:spcBef>
                <a:spcPts val="0"/>
              </a:spcBef>
              <a:spcAft>
                <a:spcPts val="0"/>
              </a:spcAft>
              <a:buSzPts val="1650"/>
              <a:buChar char="○"/>
            </a:pPr>
            <a:r>
              <a:rPr lang="en" sz="1650"/>
              <a:t>Definitions of different terms </a:t>
            </a:r>
            <a:endParaRPr sz="1650"/>
          </a:p>
          <a:p>
            <a:pPr indent="-333375" lvl="1" marL="914400" rtl="0" algn="l">
              <a:spcBef>
                <a:spcPts val="0"/>
              </a:spcBef>
              <a:spcAft>
                <a:spcPts val="0"/>
              </a:spcAft>
              <a:buSzPts val="1650"/>
              <a:buChar char="○"/>
            </a:pPr>
            <a:r>
              <a:rPr lang="en" sz="1650"/>
              <a:t>Information about the footwear/sportswear industry</a:t>
            </a:r>
            <a:endParaRPr sz="1650"/>
          </a:p>
          <a:p>
            <a:pPr indent="-333375" lvl="1" marL="914400" rtl="0" algn="l">
              <a:spcBef>
                <a:spcPts val="0"/>
              </a:spcBef>
              <a:spcAft>
                <a:spcPts val="0"/>
              </a:spcAft>
              <a:buSzPts val="1650"/>
              <a:buChar char="○"/>
            </a:pPr>
            <a:r>
              <a:rPr lang="en" sz="1650"/>
              <a:t>Company profile knowledge</a:t>
            </a:r>
            <a:endParaRPr sz="1650"/>
          </a:p>
          <a:p>
            <a:pPr indent="-333375" lvl="1" marL="914400" rtl="0" algn="l">
              <a:spcBef>
                <a:spcPts val="0"/>
              </a:spcBef>
              <a:spcAft>
                <a:spcPts val="0"/>
              </a:spcAft>
              <a:buSzPts val="1650"/>
              <a:buChar char="○"/>
            </a:pPr>
            <a:r>
              <a:rPr lang="en" sz="1650"/>
              <a:t>Information about predictive models and how to utilize for information gain</a:t>
            </a:r>
            <a:endParaRPr sz="1650"/>
          </a:p>
          <a:p>
            <a:pPr indent="-333375" lvl="1" marL="914400" rtl="0" algn="l">
              <a:spcBef>
                <a:spcPts val="0"/>
              </a:spcBef>
              <a:spcAft>
                <a:spcPts val="0"/>
              </a:spcAft>
              <a:buSzPts val="1650"/>
              <a:buChar char="○"/>
            </a:pPr>
            <a:r>
              <a:rPr lang="en" sz="1650"/>
              <a:t>General Inquiries</a:t>
            </a:r>
            <a:endParaRPr sz="1650"/>
          </a:p>
          <a:p>
            <a:pPr indent="0" lvl="0" marL="0" rtl="0" algn="l">
              <a:spcBef>
                <a:spcPts val="1200"/>
              </a:spcBef>
              <a:spcAft>
                <a:spcPts val="0"/>
              </a:spcAft>
              <a:buNone/>
            </a:pPr>
            <a:r>
              <a:t/>
            </a:r>
            <a:endParaRPr sz="1650"/>
          </a:p>
          <a:p>
            <a:pPr indent="0" lvl="0" marL="457200" rtl="0" algn="l">
              <a:spcBef>
                <a:spcPts val="1200"/>
              </a:spcBef>
              <a:spcAft>
                <a:spcPts val="1200"/>
              </a:spcAft>
              <a:buNone/>
            </a:pPr>
            <a:r>
              <a:t/>
            </a:r>
            <a:endParaRPr sz="1650"/>
          </a:p>
        </p:txBody>
      </p:sp>
      <p:sp>
        <p:nvSpPr>
          <p:cNvPr id="267" name="Google Shape;267;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68" name="Google Shape;268;p37"/>
          <p:cNvPicPr preferRelativeResize="0"/>
          <p:nvPr/>
        </p:nvPicPr>
        <p:blipFill>
          <a:blip r:embed="rId3">
            <a:alphaModFix/>
          </a:blip>
          <a:stretch>
            <a:fillRect/>
          </a:stretch>
        </p:blipFill>
        <p:spPr>
          <a:xfrm>
            <a:off x="5452550" y="1771650"/>
            <a:ext cx="2857500" cy="1600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8"/>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a:t>
            </a:r>
            <a:endParaRPr/>
          </a:p>
        </p:txBody>
      </p:sp>
      <p:sp>
        <p:nvSpPr>
          <p:cNvPr id="274" name="Google Shape;274;p38"/>
          <p:cNvSpPr txBox="1"/>
          <p:nvPr>
            <p:ph idx="1" type="subTitle"/>
          </p:nvPr>
        </p:nvSpPr>
        <p:spPr>
          <a:xfrm>
            <a:off x="2137250" y="3481714"/>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200"/>
              <a:t>Questions?</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Gradient Boosting Code	</a:t>
            </a:r>
            <a:endParaRPr/>
          </a:p>
        </p:txBody>
      </p:sp>
      <p:sp>
        <p:nvSpPr>
          <p:cNvPr id="280" name="Google Shape;280;p3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
              <a:t>We </a:t>
            </a:r>
            <a:r>
              <a:rPr lang="en"/>
              <a:t>import</a:t>
            </a:r>
            <a:r>
              <a:rPr lang="en"/>
              <a:t> the required libraries and read in the csv data</a:t>
            </a:r>
            <a:endParaRPr/>
          </a:p>
          <a:p>
            <a:pPr indent="-334327" lvl="0" marL="457200" rtl="0" algn="l">
              <a:spcBef>
                <a:spcPts val="0"/>
              </a:spcBef>
              <a:spcAft>
                <a:spcPts val="0"/>
              </a:spcAft>
              <a:buSzPct val="100000"/>
              <a:buChar char="●"/>
            </a:pPr>
            <a:r>
              <a:rPr lang="en"/>
              <a:t>We convert the reassignment variable into a binary variable</a:t>
            </a:r>
            <a:endParaRPr/>
          </a:p>
          <a:p>
            <a:pPr indent="-334327" lvl="0" marL="457200" rtl="0" algn="l">
              <a:spcBef>
                <a:spcPts val="0"/>
              </a:spcBef>
              <a:spcAft>
                <a:spcPts val="0"/>
              </a:spcAft>
              <a:buSzPct val="100000"/>
              <a:buChar char="●"/>
            </a:pPr>
            <a:r>
              <a:rPr lang="en"/>
              <a:t>We pre-process the data, splitting columns we need to split</a:t>
            </a:r>
            <a:endParaRPr/>
          </a:p>
          <a:p>
            <a:pPr indent="-334327" lvl="0" marL="457200" rtl="0" algn="l">
              <a:spcBef>
                <a:spcPts val="0"/>
              </a:spcBef>
              <a:spcAft>
                <a:spcPts val="0"/>
              </a:spcAft>
              <a:buSzPct val="100000"/>
              <a:buChar char="●"/>
            </a:pPr>
            <a:r>
              <a:rPr lang="en"/>
              <a:t>We drop non-relevant columns</a:t>
            </a:r>
            <a:endParaRPr/>
          </a:p>
          <a:p>
            <a:pPr indent="-334327" lvl="0" marL="457200" rtl="0" algn="l">
              <a:spcBef>
                <a:spcPts val="0"/>
              </a:spcBef>
              <a:spcAft>
                <a:spcPts val="0"/>
              </a:spcAft>
              <a:buSzPct val="100000"/>
              <a:buChar char="●"/>
            </a:pPr>
            <a:r>
              <a:rPr lang="en"/>
              <a:t>We define the features (x variables) and target variable (Reassignment attribute)</a:t>
            </a:r>
            <a:endParaRPr/>
          </a:p>
          <a:p>
            <a:pPr indent="-334327" lvl="0" marL="457200" rtl="0" algn="l">
              <a:spcBef>
                <a:spcPts val="0"/>
              </a:spcBef>
              <a:spcAft>
                <a:spcPts val="0"/>
              </a:spcAft>
              <a:buSzPct val="100000"/>
              <a:buChar char="●"/>
            </a:pPr>
            <a:r>
              <a:rPr lang="en"/>
              <a:t>We </a:t>
            </a:r>
            <a:r>
              <a:rPr lang="en"/>
              <a:t>apply</a:t>
            </a:r>
            <a:r>
              <a:rPr lang="en"/>
              <a:t> oversampling to the data</a:t>
            </a:r>
            <a:endParaRPr/>
          </a:p>
          <a:p>
            <a:pPr indent="-334327" lvl="0" marL="457200" rtl="0" algn="l">
              <a:spcBef>
                <a:spcPts val="0"/>
              </a:spcBef>
              <a:spcAft>
                <a:spcPts val="0"/>
              </a:spcAft>
              <a:buSzPct val="100000"/>
              <a:buChar char="●"/>
            </a:pPr>
            <a:r>
              <a:rPr lang="en"/>
              <a:t>We encode categorical features into binary format using ONeHotCoder</a:t>
            </a:r>
            <a:endParaRPr/>
          </a:p>
          <a:p>
            <a:pPr indent="-334327" lvl="0" marL="457200" rtl="0" algn="l">
              <a:spcBef>
                <a:spcPts val="0"/>
              </a:spcBef>
              <a:spcAft>
                <a:spcPts val="0"/>
              </a:spcAft>
              <a:buSzPct val="100000"/>
              <a:buChar char="●"/>
            </a:pPr>
            <a:r>
              <a:rPr lang="en"/>
              <a:t>Split data into training and test sets</a:t>
            </a:r>
            <a:endParaRPr/>
          </a:p>
          <a:p>
            <a:pPr indent="-334327" lvl="0" marL="457200" rtl="0" algn="l">
              <a:spcBef>
                <a:spcPts val="0"/>
              </a:spcBef>
              <a:spcAft>
                <a:spcPts val="0"/>
              </a:spcAft>
              <a:buSzPct val="100000"/>
              <a:buChar char="●"/>
            </a:pPr>
            <a:r>
              <a:rPr lang="en"/>
              <a:t>Build and train gradient boosting model</a:t>
            </a:r>
            <a:endParaRPr/>
          </a:p>
          <a:p>
            <a:pPr indent="-334327" lvl="0" marL="457200" rtl="0" algn="l">
              <a:spcBef>
                <a:spcPts val="0"/>
              </a:spcBef>
              <a:spcAft>
                <a:spcPts val="0"/>
              </a:spcAft>
              <a:buSzPct val="100000"/>
              <a:buChar char="●"/>
            </a:pPr>
            <a:r>
              <a:rPr lang="en"/>
              <a:t>Make predictions and evaluate model performance</a:t>
            </a:r>
            <a:endParaRPr/>
          </a:p>
          <a:p>
            <a:pPr indent="-334327" lvl="0" marL="457200" rtl="0" algn="l">
              <a:spcBef>
                <a:spcPts val="0"/>
              </a:spcBef>
              <a:spcAft>
                <a:spcPts val="0"/>
              </a:spcAft>
              <a:buSzPct val="100000"/>
              <a:buChar char="●"/>
            </a:pPr>
            <a:r>
              <a:rPr lang="en"/>
              <a:t>Generate confusion matrix</a:t>
            </a:r>
            <a:endParaRPr/>
          </a:p>
        </p:txBody>
      </p:sp>
      <p:sp>
        <p:nvSpPr>
          <p:cNvPr id="281" name="Google Shape;281;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Adidas vs the Competition</a:t>
            </a:r>
            <a:endParaRPr/>
          </a:p>
        </p:txBody>
      </p:sp>
      <p:sp>
        <p:nvSpPr>
          <p:cNvPr id="82" name="Google Shape;8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3" name="Google Shape;83;p15"/>
          <p:cNvPicPr preferRelativeResize="0"/>
          <p:nvPr/>
        </p:nvPicPr>
        <p:blipFill>
          <a:blip r:embed="rId3">
            <a:alphaModFix/>
          </a:blip>
          <a:stretch>
            <a:fillRect/>
          </a:stretch>
        </p:blipFill>
        <p:spPr>
          <a:xfrm>
            <a:off x="5433450" y="445013"/>
            <a:ext cx="3519851" cy="4059274"/>
          </a:xfrm>
          <a:prstGeom prst="rect">
            <a:avLst/>
          </a:prstGeom>
          <a:noFill/>
          <a:ln>
            <a:noFill/>
          </a:ln>
        </p:spPr>
      </p:pic>
      <p:sp>
        <p:nvSpPr>
          <p:cNvPr id="84" name="Google Shape;84;p15"/>
          <p:cNvSpPr/>
          <p:nvPr/>
        </p:nvSpPr>
        <p:spPr>
          <a:xfrm>
            <a:off x="6465350" y="2733600"/>
            <a:ext cx="385200" cy="16860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nvSpPr>
        <p:spPr>
          <a:xfrm>
            <a:off x="2762450" y="1266900"/>
            <a:ext cx="2436600" cy="95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50" u="sng">
                <a:solidFill>
                  <a:schemeClr val="dk2"/>
                </a:solidFill>
                <a:latin typeface="Open Sans"/>
                <a:ea typeface="Open Sans"/>
                <a:cs typeface="Open Sans"/>
                <a:sym typeface="Open Sans"/>
              </a:rPr>
              <a:t>Apparel &amp; Footwear</a:t>
            </a:r>
            <a:endParaRPr sz="1250" u="sng">
              <a:solidFill>
                <a:schemeClr val="dk2"/>
              </a:solidFill>
              <a:latin typeface="Open Sans"/>
              <a:ea typeface="Open Sans"/>
              <a:cs typeface="Open Sans"/>
              <a:sym typeface="Open Sans"/>
            </a:endParaRPr>
          </a:p>
          <a:p>
            <a:pPr indent="-298450" lvl="0" marL="457200" rtl="0" algn="l">
              <a:lnSpc>
                <a:spcPct val="95000"/>
              </a:lnSpc>
              <a:spcBef>
                <a:spcPts val="500"/>
              </a:spcBef>
              <a:spcAft>
                <a:spcPts val="0"/>
              </a:spcAft>
              <a:buClr>
                <a:schemeClr val="dk2"/>
              </a:buClr>
              <a:buSzPts val="1100"/>
              <a:buFont typeface="Open Sans"/>
              <a:buAutoNum type="arabicPeriod"/>
            </a:pPr>
            <a:r>
              <a:rPr lang="en" sz="1100">
                <a:solidFill>
                  <a:schemeClr val="dk2"/>
                </a:solidFill>
                <a:latin typeface="Open Sans"/>
                <a:ea typeface="Open Sans"/>
                <a:cs typeface="Open Sans"/>
                <a:sym typeface="Open Sans"/>
              </a:rPr>
              <a:t>Nike - 15.7 %</a:t>
            </a:r>
            <a:endParaRPr sz="1100">
              <a:solidFill>
                <a:schemeClr val="dk2"/>
              </a:solidFill>
              <a:latin typeface="Open Sans"/>
              <a:ea typeface="Open Sans"/>
              <a:cs typeface="Open Sans"/>
              <a:sym typeface="Open Sans"/>
            </a:endParaRPr>
          </a:p>
          <a:p>
            <a:pPr indent="-298450" lvl="0" marL="457200" rtl="0" algn="l">
              <a:lnSpc>
                <a:spcPct val="95000"/>
              </a:lnSpc>
              <a:spcBef>
                <a:spcPts val="0"/>
              </a:spcBef>
              <a:spcAft>
                <a:spcPts val="0"/>
              </a:spcAft>
              <a:buClr>
                <a:schemeClr val="dk2"/>
              </a:buClr>
              <a:buSzPts val="1100"/>
              <a:buFont typeface="Open Sans"/>
              <a:buAutoNum type="arabicPeriod"/>
            </a:pPr>
            <a:r>
              <a:rPr b="1" lang="en" sz="1100">
                <a:solidFill>
                  <a:schemeClr val="dk2"/>
                </a:solidFill>
                <a:latin typeface="Open Sans"/>
                <a:ea typeface="Open Sans"/>
                <a:cs typeface="Open Sans"/>
                <a:sym typeface="Open Sans"/>
              </a:rPr>
              <a:t>Adidas -  8.7 %</a:t>
            </a:r>
            <a:endParaRPr b="1" sz="1100">
              <a:solidFill>
                <a:schemeClr val="dk2"/>
              </a:solidFill>
              <a:latin typeface="Open Sans"/>
              <a:ea typeface="Open Sans"/>
              <a:cs typeface="Open Sans"/>
              <a:sym typeface="Open Sans"/>
            </a:endParaRPr>
          </a:p>
          <a:p>
            <a:pPr indent="-298450" lvl="0" marL="457200" rtl="0" algn="l">
              <a:lnSpc>
                <a:spcPct val="95000"/>
              </a:lnSpc>
              <a:spcBef>
                <a:spcPts val="0"/>
              </a:spcBef>
              <a:spcAft>
                <a:spcPts val="0"/>
              </a:spcAft>
              <a:buClr>
                <a:schemeClr val="dk2"/>
              </a:buClr>
              <a:buSzPts val="1100"/>
              <a:buFont typeface="Open Sans"/>
              <a:buAutoNum type="arabicPeriod"/>
            </a:pPr>
            <a:r>
              <a:rPr lang="en" sz="1100">
                <a:solidFill>
                  <a:schemeClr val="dk2"/>
                </a:solidFill>
                <a:latin typeface="Open Sans"/>
                <a:ea typeface="Open Sans"/>
                <a:cs typeface="Open Sans"/>
                <a:sym typeface="Open Sans"/>
              </a:rPr>
              <a:t>Puma - 2.3 % </a:t>
            </a:r>
            <a:endParaRPr sz="1100"/>
          </a:p>
        </p:txBody>
      </p:sp>
      <p:sp>
        <p:nvSpPr>
          <p:cNvPr id="86" name="Google Shape;86;p15"/>
          <p:cNvSpPr txBox="1"/>
          <p:nvPr/>
        </p:nvSpPr>
        <p:spPr>
          <a:xfrm>
            <a:off x="243550" y="2634975"/>
            <a:ext cx="5072700" cy="225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solidFill>
                  <a:schemeClr val="dk2"/>
                </a:solidFill>
                <a:latin typeface="Open Sans"/>
                <a:ea typeface="Open Sans"/>
                <a:cs typeface="Open Sans"/>
                <a:sym typeface="Open Sans"/>
              </a:rPr>
              <a:t>Adidas competitive advantages:</a:t>
            </a:r>
            <a:endParaRPr b="1" sz="1300">
              <a:solidFill>
                <a:schemeClr val="dk2"/>
              </a:solidFill>
              <a:latin typeface="Open Sans"/>
              <a:ea typeface="Open Sans"/>
              <a:cs typeface="Open Sans"/>
              <a:sym typeface="Open Sans"/>
            </a:endParaRPr>
          </a:p>
          <a:p>
            <a:pPr indent="-311150" lvl="0" marL="457200" rtl="0" algn="l">
              <a:lnSpc>
                <a:spcPct val="115000"/>
              </a:lnSpc>
              <a:spcBef>
                <a:spcPts val="50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Strong brand image, globally recognized</a:t>
            </a:r>
            <a:endParaRPr sz="1300">
              <a:solidFill>
                <a:schemeClr val="dk2"/>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Global distribution networks, retail stores</a:t>
            </a:r>
            <a:endParaRPr sz="1300">
              <a:solidFill>
                <a:schemeClr val="dk2"/>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Technology and innovation</a:t>
            </a:r>
            <a:endParaRPr sz="1300">
              <a:solidFill>
                <a:schemeClr val="dk2"/>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Sponsorships/endorsements of high profile athletes and events</a:t>
            </a:r>
            <a:endParaRPr sz="1300">
              <a:solidFill>
                <a:schemeClr val="dk2"/>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Lionel Messi, FIFA World Cup, EURO</a:t>
            </a:r>
            <a:endParaRPr sz="1300">
              <a:solidFill>
                <a:schemeClr val="dk2"/>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Strong sustainability initiatives</a:t>
            </a:r>
            <a:endParaRPr sz="1300">
              <a:solidFill>
                <a:schemeClr val="dk2"/>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Circular economy, end plastic waste</a:t>
            </a:r>
            <a:endParaRPr sz="1200"/>
          </a:p>
        </p:txBody>
      </p:sp>
      <p:sp>
        <p:nvSpPr>
          <p:cNvPr id="87" name="Google Shape;87;p15"/>
          <p:cNvSpPr txBox="1"/>
          <p:nvPr/>
        </p:nvSpPr>
        <p:spPr>
          <a:xfrm>
            <a:off x="311700" y="1266900"/>
            <a:ext cx="3000000" cy="136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en" sz="1350" u="sng">
                <a:solidFill>
                  <a:schemeClr val="dk2"/>
                </a:solidFill>
                <a:latin typeface="Open Sans"/>
                <a:ea typeface="Open Sans"/>
                <a:cs typeface="Open Sans"/>
                <a:sym typeface="Open Sans"/>
              </a:rPr>
              <a:t>Footwear</a:t>
            </a:r>
            <a:endParaRPr sz="1250" u="sng">
              <a:solidFill>
                <a:schemeClr val="dk2"/>
              </a:solidFill>
              <a:latin typeface="Open Sans"/>
              <a:ea typeface="Open Sans"/>
              <a:cs typeface="Open Sans"/>
              <a:sym typeface="Open Sans"/>
            </a:endParaRPr>
          </a:p>
          <a:p>
            <a:pPr indent="-304800" lvl="0" marL="457200" rtl="0" algn="l">
              <a:lnSpc>
                <a:spcPct val="95000"/>
              </a:lnSpc>
              <a:spcBef>
                <a:spcPts val="500"/>
              </a:spcBef>
              <a:spcAft>
                <a:spcPts val="0"/>
              </a:spcAft>
              <a:buClr>
                <a:schemeClr val="dk2"/>
              </a:buClr>
              <a:buSzPts val="1200"/>
              <a:buFont typeface="Open Sans"/>
              <a:buAutoNum type="arabicPeriod"/>
            </a:pPr>
            <a:r>
              <a:rPr lang="en" sz="1200">
                <a:solidFill>
                  <a:schemeClr val="dk2"/>
                </a:solidFill>
                <a:latin typeface="Open Sans"/>
                <a:ea typeface="Open Sans"/>
                <a:cs typeface="Open Sans"/>
                <a:sym typeface="Open Sans"/>
              </a:rPr>
              <a:t>Nike - 27.4%</a:t>
            </a:r>
            <a:endParaRPr sz="1200">
              <a:solidFill>
                <a:schemeClr val="dk2"/>
              </a:solidFill>
              <a:latin typeface="Open Sans"/>
              <a:ea typeface="Open Sans"/>
              <a:cs typeface="Open Sans"/>
              <a:sym typeface="Open Sans"/>
            </a:endParaRPr>
          </a:p>
          <a:p>
            <a:pPr indent="-304800" lvl="0" marL="457200" rtl="0" algn="l">
              <a:lnSpc>
                <a:spcPct val="95000"/>
              </a:lnSpc>
              <a:spcBef>
                <a:spcPts val="0"/>
              </a:spcBef>
              <a:spcAft>
                <a:spcPts val="0"/>
              </a:spcAft>
              <a:buClr>
                <a:schemeClr val="dk2"/>
              </a:buClr>
              <a:buSzPts val="1200"/>
              <a:buFont typeface="Open Sans"/>
              <a:buAutoNum type="arabicPeriod"/>
            </a:pPr>
            <a:r>
              <a:rPr b="1" lang="en" sz="1200">
                <a:solidFill>
                  <a:schemeClr val="dk2"/>
                </a:solidFill>
                <a:latin typeface="Open Sans"/>
                <a:ea typeface="Open Sans"/>
                <a:cs typeface="Open Sans"/>
                <a:sym typeface="Open Sans"/>
              </a:rPr>
              <a:t>Adidas - 12.1%</a:t>
            </a:r>
            <a:endParaRPr b="1" sz="1200">
              <a:solidFill>
                <a:schemeClr val="dk2"/>
              </a:solidFill>
              <a:latin typeface="Open Sans"/>
              <a:ea typeface="Open Sans"/>
              <a:cs typeface="Open Sans"/>
              <a:sym typeface="Open Sans"/>
            </a:endParaRPr>
          </a:p>
          <a:p>
            <a:pPr indent="-304800" lvl="0" marL="457200" rtl="0" algn="l">
              <a:lnSpc>
                <a:spcPct val="95000"/>
              </a:lnSpc>
              <a:spcBef>
                <a:spcPts val="0"/>
              </a:spcBef>
              <a:spcAft>
                <a:spcPts val="0"/>
              </a:spcAft>
              <a:buClr>
                <a:schemeClr val="dk2"/>
              </a:buClr>
              <a:buSzPts val="1200"/>
              <a:buFont typeface="Open Sans"/>
              <a:buAutoNum type="arabicPeriod"/>
            </a:pPr>
            <a:r>
              <a:rPr lang="en" sz="1200">
                <a:solidFill>
                  <a:schemeClr val="dk2"/>
                </a:solidFill>
                <a:latin typeface="Open Sans"/>
                <a:ea typeface="Open Sans"/>
                <a:cs typeface="Open Sans"/>
                <a:sym typeface="Open Sans"/>
              </a:rPr>
              <a:t>Puma - 5.8%</a:t>
            </a:r>
            <a:endParaRPr sz="1200">
              <a:solidFill>
                <a:schemeClr val="dk2"/>
              </a:solidFill>
              <a:latin typeface="Open Sans"/>
              <a:ea typeface="Open Sans"/>
              <a:cs typeface="Open Sans"/>
              <a:sym typeface="Open Sans"/>
            </a:endParaRPr>
          </a:p>
          <a:p>
            <a:pPr indent="-304800" lvl="0" marL="457200" rtl="0" algn="l">
              <a:lnSpc>
                <a:spcPct val="95000"/>
              </a:lnSpc>
              <a:spcBef>
                <a:spcPts val="0"/>
              </a:spcBef>
              <a:spcAft>
                <a:spcPts val="0"/>
              </a:spcAft>
              <a:buClr>
                <a:schemeClr val="dk2"/>
              </a:buClr>
              <a:buSzPts val="1200"/>
              <a:buFont typeface="Open Sans"/>
              <a:buAutoNum type="arabicPeriod"/>
            </a:pPr>
            <a:r>
              <a:rPr lang="en" sz="1200">
                <a:solidFill>
                  <a:schemeClr val="dk2"/>
                </a:solidFill>
                <a:latin typeface="Open Sans"/>
                <a:ea typeface="Open Sans"/>
                <a:cs typeface="Open Sans"/>
                <a:sym typeface="Open Sans"/>
              </a:rPr>
              <a:t>Under Armour - 2.9%</a:t>
            </a:r>
            <a:endParaRPr sz="1200">
              <a:solidFill>
                <a:schemeClr val="dk2"/>
              </a:solidFill>
              <a:latin typeface="Open Sans"/>
              <a:ea typeface="Open Sans"/>
              <a:cs typeface="Open Sans"/>
              <a:sym typeface="Open Sans"/>
            </a:endParaRPr>
          </a:p>
          <a:p>
            <a:pPr indent="-304800" lvl="0" marL="457200" rtl="0" algn="l">
              <a:lnSpc>
                <a:spcPct val="95000"/>
              </a:lnSpc>
              <a:spcBef>
                <a:spcPts val="0"/>
              </a:spcBef>
              <a:spcAft>
                <a:spcPts val="0"/>
              </a:spcAft>
              <a:buClr>
                <a:schemeClr val="dk2"/>
              </a:buClr>
              <a:buSzPts val="1200"/>
              <a:buFont typeface="Open Sans"/>
              <a:buAutoNum type="arabicPeriod"/>
            </a:pPr>
            <a:r>
              <a:rPr lang="en" sz="1200">
                <a:solidFill>
                  <a:schemeClr val="dk2"/>
                </a:solidFill>
                <a:latin typeface="Open Sans"/>
                <a:ea typeface="Open Sans"/>
                <a:cs typeface="Open Sans"/>
                <a:sym typeface="Open Sans"/>
              </a:rPr>
              <a:t>New Balance - 2.2%</a:t>
            </a:r>
            <a:endParaRPr sz="1200"/>
          </a:p>
        </p:txBody>
      </p:sp>
      <p:sp>
        <p:nvSpPr>
          <p:cNvPr id="88" name="Google Shape;88;p15"/>
          <p:cNvSpPr txBox="1"/>
          <p:nvPr/>
        </p:nvSpPr>
        <p:spPr>
          <a:xfrm>
            <a:off x="298675" y="1019088"/>
            <a:ext cx="3519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Open Sans"/>
                <a:ea typeface="Open Sans"/>
                <a:cs typeface="Open Sans"/>
                <a:sym typeface="Open Sans"/>
              </a:rPr>
              <a:t>Global Market Share</a:t>
            </a:r>
            <a:endParaRPr b="1" sz="130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the winning strategy of the </a:t>
            </a:r>
            <a:r>
              <a:rPr lang="en"/>
              <a:t>industry?</a:t>
            </a:r>
            <a:endParaRPr/>
          </a:p>
        </p:txBody>
      </p:sp>
      <p:sp>
        <p:nvSpPr>
          <p:cNvPr id="94" name="Google Shape;94;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Brand recognition and loyalty is important</a:t>
            </a:r>
            <a:endParaRPr sz="1700"/>
          </a:p>
          <a:p>
            <a:pPr indent="-336550" lvl="0" marL="457200" rtl="0" algn="l">
              <a:spcBef>
                <a:spcPts val="1000"/>
              </a:spcBef>
              <a:spcAft>
                <a:spcPts val="0"/>
              </a:spcAft>
              <a:buSzPts val="1700"/>
              <a:buChar char="●"/>
            </a:pPr>
            <a:r>
              <a:rPr lang="en" sz="1700"/>
              <a:t>Consumers demand innovative products</a:t>
            </a:r>
            <a:endParaRPr sz="1700"/>
          </a:p>
          <a:p>
            <a:pPr indent="-311150" lvl="1" marL="914400" rtl="0" algn="l">
              <a:spcBef>
                <a:spcPts val="1000"/>
              </a:spcBef>
              <a:spcAft>
                <a:spcPts val="0"/>
              </a:spcAft>
              <a:buSzPts val="1300"/>
              <a:buChar char="○"/>
            </a:pPr>
            <a:r>
              <a:rPr lang="en" sz="1300"/>
              <a:t>High </a:t>
            </a:r>
            <a:r>
              <a:rPr lang="en" sz="1300"/>
              <a:t>performance</a:t>
            </a:r>
            <a:r>
              <a:rPr lang="en" sz="1300"/>
              <a:t> and comfort</a:t>
            </a:r>
            <a:endParaRPr sz="1300"/>
          </a:p>
          <a:p>
            <a:pPr indent="-311150" lvl="1" marL="914400" rtl="0" algn="l">
              <a:spcBef>
                <a:spcPts val="1000"/>
              </a:spcBef>
              <a:spcAft>
                <a:spcPts val="0"/>
              </a:spcAft>
              <a:buSzPts val="1300"/>
              <a:buChar char="○"/>
            </a:pPr>
            <a:r>
              <a:rPr lang="en" sz="1300"/>
              <a:t>Athletes looking for edge over competitors</a:t>
            </a:r>
            <a:endParaRPr sz="1300"/>
          </a:p>
          <a:p>
            <a:pPr indent="-336550" lvl="0" marL="457200" rtl="0" algn="l">
              <a:spcBef>
                <a:spcPts val="1000"/>
              </a:spcBef>
              <a:spcAft>
                <a:spcPts val="0"/>
              </a:spcAft>
              <a:buSzPts val="1700"/>
              <a:buChar char="●"/>
            </a:pPr>
            <a:r>
              <a:rPr lang="en" sz="1700"/>
              <a:t>Global distribution networks</a:t>
            </a:r>
            <a:endParaRPr sz="1700"/>
          </a:p>
          <a:p>
            <a:pPr indent="-336550" lvl="0" marL="457200" rtl="0" algn="l">
              <a:spcBef>
                <a:spcPts val="1000"/>
              </a:spcBef>
              <a:spcAft>
                <a:spcPts val="0"/>
              </a:spcAft>
              <a:buSzPts val="1700"/>
              <a:buChar char="●"/>
            </a:pPr>
            <a:r>
              <a:rPr lang="en" sz="1700"/>
              <a:t>Customer service</a:t>
            </a:r>
            <a:endParaRPr sz="1700"/>
          </a:p>
          <a:p>
            <a:pPr indent="-342900" lvl="0" marL="457200" rtl="0" algn="l">
              <a:spcBef>
                <a:spcPts val="1000"/>
              </a:spcBef>
              <a:spcAft>
                <a:spcPts val="1000"/>
              </a:spcAft>
              <a:buSzPts val="1800"/>
              <a:buChar char="●"/>
            </a:pPr>
            <a:r>
              <a:rPr lang="en" sz="1700"/>
              <a:t>High profile athlete and event sponsorships for brand visibility</a:t>
            </a:r>
            <a:br>
              <a:rPr lang="en"/>
            </a:br>
            <a:endParaRPr/>
          </a:p>
        </p:txBody>
      </p:sp>
      <p:sp>
        <p:nvSpPr>
          <p:cNvPr id="95" name="Google Shape;9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6" name="Google Shape;96;p16"/>
          <p:cNvPicPr preferRelativeResize="0"/>
          <p:nvPr/>
        </p:nvPicPr>
        <p:blipFill>
          <a:blip r:embed="rId3">
            <a:alphaModFix/>
          </a:blip>
          <a:stretch>
            <a:fillRect/>
          </a:stretch>
        </p:blipFill>
        <p:spPr>
          <a:xfrm>
            <a:off x="5803126" y="1412575"/>
            <a:ext cx="2786926" cy="192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Million Dollar Question</a:t>
            </a:r>
            <a:endParaRPr/>
          </a:p>
        </p:txBody>
      </p:sp>
      <p:sp>
        <p:nvSpPr>
          <p:cNvPr id="102" name="Google Shape;102;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1000"/>
              </a:spcBef>
              <a:spcAft>
                <a:spcPts val="0"/>
              </a:spcAft>
              <a:buSzPct val="100000"/>
              <a:buChar char="●"/>
            </a:pPr>
            <a:r>
              <a:rPr b="1" lang="en"/>
              <a:t>Reassigned </a:t>
            </a:r>
            <a:r>
              <a:rPr b="1" lang="en"/>
              <a:t>tickets</a:t>
            </a:r>
            <a:r>
              <a:rPr lang="en"/>
              <a:t> are IT tickets that couldn’t be resolved by the originally assigned team and required escalation to resolve</a:t>
            </a:r>
            <a:endParaRPr/>
          </a:p>
          <a:p>
            <a:pPr indent="-325755" lvl="0" marL="457200" rtl="0" algn="l">
              <a:spcBef>
                <a:spcPts val="1200"/>
              </a:spcBef>
              <a:spcAft>
                <a:spcPts val="0"/>
              </a:spcAft>
              <a:buSzPct val="100000"/>
              <a:buChar char="●"/>
            </a:pPr>
            <a:r>
              <a:rPr lang="en"/>
              <a:t>On average, reassigned tickets </a:t>
            </a:r>
            <a:r>
              <a:rPr lang="en"/>
              <a:t>take approx. 1 week longer to resolve than non-reassigned tickets</a:t>
            </a:r>
            <a:endParaRPr/>
          </a:p>
          <a:p>
            <a:pPr indent="-325755" lvl="0" marL="457200" rtl="0" algn="l">
              <a:spcBef>
                <a:spcPts val="1000"/>
              </a:spcBef>
              <a:spcAft>
                <a:spcPts val="0"/>
              </a:spcAft>
              <a:buSzPct val="100000"/>
              <a:buChar char="●"/>
            </a:pPr>
            <a:r>
              <a:rPr lang="en"/>
              <a:t>Ticket reassignment increases retail and warehouse downtime and contributes to IT labor expenses</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b="1" lang="en"/>
              <a:t>Can Adidas reduce downtime and increase profits by identifying if a ticket will require reassignment at the time of submission?</a:t>
            </a:r>
            <a:endParaRPr b="1"/>
          </a:p>
          <a:p>
            <a:pPr indent="0" lvl="0" marL="0" rtl="0" algn="l">
              <a:spcBef>
                <a:spcPts val="1200"/>
              </a:spcBef>
              <a:spcAft>
                <a:spcPts val="1200"/>
              </a:spcAft>
              <a:buNone/>
            </a:pPr>
            <a:r>
              <a:t/>
            </a:r>
            <a:endParaRPr/>
          </a:p>
        </p:txBody>
      </p:sp>
      <p:sp>
        <p:nvSpPr>
          <p:cNvPr id="103" name="Google Shape;10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ctrTitle"/>
          </p:nvPr>
        </p:nvSpPr>
        <p:spPr>
          <a:xfrm>
            <a:off x="1004150" y="1751764"/>
            <a:ext cx="7136700" cy="102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Data Exploration and Visualization</a:t>
            </a:r>
            <a:endParaRPr/>
          </a:p>
        </p:txBody>
      </p:sp>
      <p:sp>
        <p:nvSpPr>
          <p:cNvPr id="109" name="Google Shape;109;p18"/>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10" name="Google Shape;110;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445025"/>
            <a:ext cx="4691400" cy="121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300"/>
              <a:t>Incident (INC) Tickets</a:t>
            </a:r>
            <a:endParaRPr sz="3300"/>
          </a:p>
        </p:txBody>
      </p:sp>
      <p:sp>
        <p:nvSpPr>
          <p:cNvPr id="116" name="Google Shape;116;p19"/>
          <p:cNvSpPr txBox="1"/>
          <p:nvPr>
            <p:ph idx="1" type="body"/>
          </p:nvPr>
        </p:nvSpPr>
        <p:spPr>
          <a:xfrm>
            <a:off x="311700" y="1266325"/>
            <a:ext cx="4308900" cy="33027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Incidents are unexpected events/downtime that need to be resolved quickly</a:t>
            </a:r>
            <a:endParaRPr sz="1500"/>
          </a:p>
          <a:p>
            <a:pPr indent="0" lvl="0" marL="457200" rtl="0" algn="l">
              <a:spcBef>
                <a:spcPts val="1200"/>
              </a:spcBef>
              <a:spcAft>
                <a:spcPts val="0"/>
              </a:spcAft>
              <a:buNone/>
            </a:pPr>
            <a:r>
              <a:t/>
            </a:r>
            <a:endParaRPr sz="1500"/>
          </a:p>
          <a:p>
            <a:pPr indent="-323850" lvl="0" marL="457200" rtl="0" algn="l">
              <a:spcBef>
                <a:spcPts val="1200"/>
              </a:spcBef>
              <a:spcAft>
                <a:spcPts val="0"/>
              </a:spcAft>
              <a:buSzPts val="1500"/>
              <a:buChar char="●"/>
            </a:pPr>
            <a:r>
              <a:rPr lang="en" sz="1500"/>
              <a:t>The majority of time (75.73 %) is spent resolving incident tickets</a:t>
            </a:r>
            <a:endParaRPr sz="1500"/>
          </a:p>
        </p:txBody>
      </p:sp>
      <p:pic>
        <p:nvPicPr>
          <p:cNvPr id="117" name="Google Shape;117;p19"/>
          <p:cNvPicPr preferRelativeResize="0"/>
          <p:nvPr/>
        </p:nvPicPr>
        <p:blipFill>
          <a:blip r:embed="rId3">
            <a:alphaModFix/>
          </a:blip>
          <a:stretch>
            <a:fillRect/>
          </a:stretch>
        </p:blipFill>
        <p:spPr>
          <a:xfrm>
            <a:off x="4696800" y="143775"/>
            <a:ext cx="3747675" cy="4706924"/>
          </a:xfrm>
          <a:prstGeom prst="rect">
            <a:avLst/>
          </a:prstGeom>
          <a:noFill/>
          <a:ln>
            <a:noFill/>
          </a:ln>
        </p:spPr>
      </p:pic>
      <p:sp>
        <p:nvSpPr>
          <p:cNvPr id="118" name="Google Shape;11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40"/>
              <a:t>Geographical Distribution of Incident Tickets in the Americas</a:t>
            </a:r>
            <a:endParaRPr sz="2840"/>
          </a:p>
        </p:txBody>
      </p:sp>
      <p:pic>
        <p:nvPicPr>
          <p:cNvPr id="124" name="Google Shape;124;p20"/>
          <p:cNvPicPr preferRelativeResize="0"/>
          <p:nvPr/>
        </p:nvPicPr>
        <p:blipFill>
          <a:blip r:embed="rId3">
            <a:alphaModFix/>
          </a:blip>
          <a:stretch>
            <a:fillRect/>
          </a:stretch>
        </p:blipFill>
        <p:spPr>
          <a:xfrm>
            <a:off x="3011275" y="1076225"/>
            <a:ext cx="3121425" cy="3808550"/>
          </a:xfrm>
          <a:prstGeom prst="rect">
            <a:avLst/>
          </a:prstGeom>
          <a:noFill/>
          <a:ln>
            <a:noFill/>
          </a:ln>
        </p:spPr>
      </p:pic>
      <p:sp>
        <p:nvSpPr>
          <p:cNvPr id="125" name="Google Shape;12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311700" y="3720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Reassigned Tickets</a:t>
            </a:r>
            <a:endParaRPr/>
          </a:p>
        </p:txBody>
      </p:sp>
      <p:sp>
        <p:nvSpPr>
          <p:cNvPr id="131" name="Google Shape;131;p21"/>
          <p:cNvSpPr txBox="1"/>
          <p:nvPr>
            <p:ph idx="1" type="body"/>
          </p:nvPr>
        </p:nvSpPr>
        <p:spPr>
          <a:xfrm>
            <a:off x="311700" y="1246225"/>
            <a:ext cx="2791800" cy="3089400"/>
          </a:xfrm>
          <a:prstGeom prst="rect">
            <a:avLst/>
          </a:prstGeom>
        </p:spPr>
        <p:txBody>
          <a:bodyPr anchorCtr="0" anchor="t" bIns="91425" lIns="91425" spcFirstLastPara="1" rIns="91425" wrap="square" tIns="91425">
            <a:normAutofit/>
          </a:bodyPr>
          <a:lstStyle/>
          <a:p>
            <a:pPr indent="-330200" lvl="0" marL="457200" rtl="0" algn="l">
              <a:lnSpc>
                <a:spcPct val="95000"/>
              </a:lnSpc>
              <a:spcBef>
                <a:spcPts val="0"/>
              </a:spcBef>
              <a:spcAft>
                <a:spcPts val="0"/>
              </a:spcAft>
              <a:buSzPts val="1600"/>
              <a:buChar char="●"/>
            </a:pPr>
            <a:r>
              <a:rPr lang="en" sz="1600"/>
              <a:t>Reassigned tickets are tickets that cannot be resolved by the initial business </a:t>
            </a:r>
            <a:r>
              <a:rPr lang="en" sz="1600"/>
              <a:t>group</a:t>
            </a:r>
            <a:r>
              <a:rPr lang="en" sz="1600"/>
              <a:t> and need to escalated</a:t>
            </a:r>
            <a:endParaRPr sz="1600"/>
          </a:p>
          <a:p>
            <a:pPr indent="-330200" lvl="0" marL="457200" rtl="0" algn="l">
              <a:lnSpc>
                <a:spcPct val="95000"/>
              </a:lnSpc>
              <a:spcBef>
                <a:spcPts val="1000"/>
              </a:spcBef>
              <a:spcAft>
                <a:spcPts val="1000"/>
              </a:spcAft>
              <a:buSzPts val="1600"/>
              <a:buChar char="●"/>
            </a:pPr>
            <a:r>
              <a:rPr lang="en" sz="1600"/>
              <a:t>Service_1 category IT infrastructure has the largest number of total reassignments</a:t>
            </a:r>
            <a:endParaRPr sz="1600"/>
          </a:p>
        </p:txBody>
      </p:sp>
      <p:pic>
        <p:nvPicPr>
          <p:cNvPr id="132" name="Google Shape;132;p21"/>
          <p:cNvPicPr preferRelativeResize="0"/>
          <p:nvPr/>
        </p:nvPicPr>
        <p:blipFill>
          <a:blip r:embed="rId3">
            <a:alphaModFix/>
          </a:blip>
          <a:stretch>
            <a:fillRect/>
          </a:stretch>
        </p:blipFill>
        <p:spPr>
          <a:xfrm>
            <a:off x="3210775" y="1127112"/>
            <a:ext cx="5734175" cy="3301076"/>
          </a:xfrm>
          <a:prstGeom prst="rect">
            <a:avLst/>
          </a:prstGeom>
          <a:noFill/>
          <a:ln>
            <a:noFill/>
          </a:ln>
        </p:spPr>
      </p:pic>
      <p:sp>
        <p:nvSpPr>
          <p:cNvPr id="133" name="Google Shape;13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